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1" r:id="rId5"/>
    <p:sldId id="270" r:id="rId6"/>
    <p:sldId id="289" r:id="rId7"/>
    <p:sldId id="290" r:id="rId8"/>
    <p:sldId id="258" r:id="rId9"/>
    <p:sldId id="295" r:id="rId10"/>
    <p:sldId id="297" r:id="rId11"/>
    <p:sldId id="298" r:id="rId12"/>
    <p:sldId id="299" r:id="rId13"/>
    <p:sldId id="304" r:id="rId14"/>
    <p:sldId id="310" r:id="rId15"/>
    <p:sldId id="317" r:id="rId16"/>
    <p:sldId id="311" r:id="rId17"/>
    <p:sldId id="312" r:id="rId18"/>
    <p:sldId id="313" r:id="rId19"/>
    <p:sldId id="314" r:id="rId20"/>
    <p:sldId id="315" r:id="rId21"/>
    <p:sldId id="303" r:id="rId22"/>
    <p:sldId id="300" r:id="rId23"/>
    <p:sldId id="296" r:id="rId24"/>
    <p:sldId id="282" r:id="rId25"/>
    <p:sldId id="305" r:id="rId26"/>
    <p:sldId id="291" r:id="rId27"/>
    <p:sldId id="283" r:id="rId28"/>
    <p:sldId id="292" r:id="rId29"/>
    <p:sldId id="316" r:id="rId30"/>
    <p:sldId id="306" r:id="rId31"/>
    <p:sldId id="307" r:id="rId32"/>
    <p:sldId id="308" r:id="rId33"/>
    <p:sldId id="277"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BF8"/>
    <a:srgbClr val="003371"/>
    <a:srgbClr val="F2FAFE"/>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8A462-AA7E-46A6-A1E8-4408454E1FCA}" v="3" dt="2026-01-23T09:55:28.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52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18FA8-B60D-4233-AE98-3628EEB6B4C8}" type="datetimeFigureOut">
              <a:rPr lang="ca-ES" smtClean="0"/>
              <a:t>24/1/2026</a:t>
            </a:fld>
            <a:endParaRPr lang="ca-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01650-2B2F-4B7B-A7F7-5CBD62CA4D2A}" type="slidenum">
              <a:rPr lang="ca-ES" smtClean="0"/>
              <a:t>‹#›</a:t>
            </a:fld>
            <a:endParaRPr lang="ca-ES"/>
          </a:p>
        </p:txBody>
      </p:sp>
    </p:spTree>
    <p:extLst>
      <p:ext uri="{BB962C8B-B14F-4D97-AF65-F5344CB8AC3E}">
        <p14:creationId xmlns:p14="http://schemas.microsoft.com/office/powerpoint/2010/main" val="251274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5"/>
          </p:nvPr>
        </p:nvSpPr>
        <p:spPr/>
        <p:txBody>
          <a:bodyPr/>
          <a:lstStyle/>
          <a:p>
            <a:fld id="{2C901650-2B2F-4B7B-A7F7-5CBD62CA4D2A}" type="slidenum">
              <a:rPr lang="ca-ES" smtClean="0"/>
              <a:t>9</a:t>
            </a:fld>
            <a:endParaRPr lang="ca-ES"/>
          </a:p>
        </p:txBody>
      </p:sp>
    </p:spTree>
    <p:extLst>
      <p:ext uri="{BB962C8B-B14F-4D97-AF65-F5344CB8AC3E}">
        <p14:creationId xmlns:p14="http://schemas.microsoft.com/office/powerpoint/2010/main" val="145925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1122-B857-FA04-8A1C-065C4481F5E6}"/>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B0DC2F09-100A-BA51-5173-6222E563B91D}"/>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D274B231-DF6C-DCE3-BE1D-0AC8E26FBE54}"/>
              </a:ext>
            </a:extLst>
          </p:cNvPr>
          <p:cNvSpPr>
            <a:spLocks noGrp="1"/>
          </p:cNvSpPr>
          <p:nvPr>
            <p:ph type="body" idx="1"/>
          </p:nvPr>
        </p:nvSpPr>
        <p:spPr/>
        <p:txBody>
          <a:bodyPr/>
          <a:lstStyle/>
          <a:p>
            <a:endParaRPr lang="ca-ES"/>
          </a:p>
        </p:txBody>
      </p:sp>
      <p:sp>
        <p:nvSpPr>
          <p:cNvPr id="4" name="Contenidor de número de diapositiva 3">
            <a:extLst>
              <a:ext uri="{FF2B5EF4-FFF2-40B4-BE49-F238E27FC236}">
                <a16:creationId xmlns:a16="http://schemas.microsoft.com/office/drawing/2014/main" id="{5B26AA12-19E3-6A73-A954-C45B4FC87F06}"/>
              </a:ext>
            </a:extLst>
          </p:cNvPr>
          <p:cNvSpPr>
            <a:spLocks noGrp="1"/>
          </p:cNvSpPr>
          <p:nvPr>
            <p:ph type="sldNum" sz="quarter" idx="5"/>
          </p:nvPr>
        </p:nvSpPr>
        <p:spPr/>
        <p:txBody>
          <a:bodyPr/>
          <a:lstStyle/>
          <a:p>
            <a:fld id="{2C901650-2B2F-4B7B-A7F7-5CBD62CA4D2A}" type="slidenum">
              <a:rPr lang="ca-ES" smtClean="0"/>
              <a:t>10</a:t>
            </a:fld>
            <a:endParaRPr lang="ca-ES"/>
          </a:p>
        </p:txBody>
      </p:sp>
    </p:spTree>
    <p:extLst>
      <p:ext uri="{BB962C8B-B14F-4D97-AF65-F5344CB8AC3E}">
        <p14:creationId xmlns:p14="http://schemas.microsoft.com/office/powerpoint/2010/main" val="141034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5DBE-D9DD-805B-4D3F-C218B76508EE}"/>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E200DE7F-9835-3E67-CB21-A1E8F583F6E9}"/>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C16A4BE9-7EE7-D1BD-5FAC-587C72A28BB4}"/>
              </a:ext>
            </a:extLst>
          </p:cNvPr>
          <p:cNvSpPr>
            <a:spLocks noGrp="1"/>
          </p:cNvSpPr>
          <p:nvPr>
            <p:ph type="body" idx="1"/>
          </p:nvPr>
        </p:nvSpPr>
        <p:spPr/>
        <p:txBody>
          <a:bodyPr/>
          <a:lstStyle/>
          <a:p>
            <a:endParaRPr lang="ca-ES"/>
          </a:p>
        </p:txBody>
      </p:sp>
      <p:sp>
        <p:nvSpPr>
          <p:cNvPr id="4" name="Contenidor de número de diapositiva 3">
            <a:extLst>
              <a:ext uri="{FF2B5EF4-FFF2-40B4-BE49-F238E27FC236}">
                <a16:creationId xmlns:a16="http://schemas.microsoft.com/office/drawing/2014/main" id="{0CE8A2FD-E5B5-FABF-6344-4AF2D1FFB6EF}"/>
              </a:ext>
            </a:extLst>
          </p:cNvPr>
          <p:cNvSpPr>
            <a:spLocks noGrp="1"/>
          </p:cNvSpPr>
          <p:nvPr>
            <p:ph type="sldNum" sz="quarter" idx="5"/>
          </p:nvPr>
        </p:nvSpPr>
        <p:spPr/>
        <p:txBody>
          <a:bodyPr/>
          <a:lstStyle/>
          <a:p>
            <a:fld id="{2C901650-2B2F-4B7B-A7F7-5CBD62CA4D2A}" type="slidenum">
              <a:rPr lang="ca-ES" smtClean="0"/>
              <a:t>11</a:t>
            </a:fld>
            <a:endParaRPr lang="ca-ES"/>
          </a:p>
        </p:txBody>
      </p:sp>
    </p:spTree>
    <p:extLst>
      <p:ext uri="{BB962C8B-B14F-4D97-AF65-F5344CB8AC3E}">
        <p14:creationId xmlns:p14="http://schemas.microsoft.com/office/powerpoint/2010/main" val="313048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5600B-9185-D970-9BB3-37260B1BBE9A}"/>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00B7DEB5-F7D2-5CF5-1620-965A000291C5}"/>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7CFBB747-0B06-2CCA-EC3F-C7C6D6BF13EE}"/>
              </a:ext>
            </a:extLst>
          </p:cNvPr>
          <p:cNvSpPr>
            <a:spLocks noGrp="1"/>
          </p:cNvSpPr>
          <p:nvPr>
            <p:ph type="body" idx="1"/>
          </p:nvPr>
        </p:nvSpPr>
        <p:spPr/>
        <p:txBody>
          <a:bodyPr/>
          <a:lstStyle/>
          <a:p>
            <a:endParaRPr lang="ca-ES"/>
          </a:p>
        </p:txBody>
      </p:sp>
      <p:sp>
        <p:nvSpPr>
          <p:cNvPr id="4" name="Contenidor de número de diapositiva 3">
            <a:extLst>
              <a:ext uri="{FF2B5EF4-FFF2-40B4-BE49-F238E27FC236}">
                <a16:creationId xmlns:a16="http://schemas.microsoft.com/office/drawing/2014/main" id="{318E30F0-C6B8-C97D-F68D-076D0A4A72C2}"/>
              </a:ext>
            </a:extLst>
          </p:cNvPr>
          <p:cNvSpPr>
            <a:spLocks noGrp="1"/>
          </p:cNvSpPr>
          <p:nvPr>
            <p:ph type="sldNum" sz="quarter" idx="5"/>
          </p:nvPr>
        </p:nvSpPr>
        <p:spPr/>
        <p:txBody>
          <a:bodyPr/>
          <a:lstStyle/>
          <a:p>
            <a:fld id="{2C901650-2B2F-4B7B-A7F7-5CBD62CA4D2A}" type="slidenum">
              <a:rPr lang="ca-ES" smtClean="0"/>
              <a:t>13</a:t>
            </a:fld>
            <a:endParaRPr lang="ca-ES"/>
          </a:p>
        </p:txBody>
      </p:sp>
    </p:spTree>
    <p:extLst>
      <p:ext uri="{BB962C8B-B14F-4D97-AF65-F5344CB8AC3E}">
        <p14:creationId xmlns:p14="http://schemas.microsoft.com/office/powerpoint/2010/main" val="348539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CFFF4-4635-F8C5-5A86-4C0AD2CFA774}"/>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AC8CE6CB-020B-AF8C-CBD2-C8F08B6A74B0}"/>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50EE717A-AEDA-A3E3-A36F-A6429C6644CF}"/>
              </a:ext>
            </a:extLst>
          </p:cNvPr>
          <p:cNvSpPr>
            <a:spLocks noGrp="1"/>
          </p:cNvSpPr>
          <p:nvPr>
            <p:ph type="body" idx="1"/>
          </p:nvPr>
        </p:nvSpPr>
        <p:spPr/>
        <p:txBody>
          <a:bodyPr/>
          <a:lstStyle/>
          <a:p>
            <a:endParaRPr lang="ca-ES"/>
          </a:p>
        </p:txBody>
      </p:sp>
      <p:sp>
        <p:nvSpPr>
          <p:cNvPr id="4" name="Contenidor de número de diapositiva 3">
            <a:extLst>
              <a:ext uri="{FF2B5EF4-FFF2-40B4-BE49-F238E27FC236}">
                <a16:creationId xmlns:a16="http://schemas.microsoft.com/office/drawing/2014/main" id="{63590170-9D02-E0FE-6D6F-01628DF01FEC}"/>
              </a:ext>
            </a:extLst>
          </p:cNvPr>
          <p:cNvSpPr>
            <a:spLocks noGrp="1"/>
          </p:cNvSpPr>
          <p:nvPr>
            <p:ph type="sldNum" sz="quarter" idx="5"/>
          </p:nvPr>
        </p:nvSpPr>
        <p:spPr/>
        <p:txBody>
          <a:bodyPr/>
          <a:lstStyle/>
          <a:p>
            <a:fld id="{2C901650-2B2F-4B7B-A7F7-5CBD62CA4D2A}" type="slidenum">
              <a:rPr lang="ca-ES" smtClean="0"/>
              <a:t>14</a:t>
            </a:fld>
            <a:endParaRPr lang="ca-ES"/>
          </a:p>
        </p:txBody>
      </p:sp>
    </p:spTree>
    <p:extLst>
      <p:ext uri="{BB962C8B-B14F-4D97-AF65-F5344CB8AC3E}">
        <p14:creationId xmlns:p14="http://schemas.microsoft.com/office/powerpoint/2010/main" val="385799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78389-73CC-0BF9-6DA2-04948B1983CD}"/>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947290F8-6BB4-A1DA-C2A0-8699DF3D0EBA}"/>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671E8572-7BED-2582-07A0-D4D92B9BE985}"/>
              </a:ext>
            </a:extLst>
          </p:cNvPr>
          <p:cNvSpPr>
            <a:spLocks noGrp="1"/>
          </p:cNvSpPr>
          <p:nvPr>
            <p:ph type="body" idx="1"/>
          </p:nvPr>
        </p:nvSpPr>
        <p:spPr/>
        <p:txBody>
          <a:bodyPr/>
          <a:lstStyle/>
          <a:p>
            <a:endParaRPr lang="ca-ES"/>
          </a:p>
        </p:txBody>
      </p:sp>
      <p:sp>
        <p:nvSpPr>
          <p:cNvPr id="4" name="Contenidor de número de diapositiva 3">
            <a:extLst>
              <a:ext uri="{FF2B5EF4-FFF2-40B4-BE49-F238E27FC236}">
                <a16:creationId xmlns:a16="http://schemas.microsoft.com/office/drawing/2014/main" id="{280971C6-4A9F-6D87-B082-0BC191D16CBD}"/>
              </a:ext>
            </a:extLst>
          </p:cNvPr>
          <p:cNvSpPr>
            <a:spLocks noGrp="1"/>
          </p:cNvSpPr>
          <p:nvPr>
            <p:ph type="sldNum" sz="quarter" idx="5"/>
          </p:nvPr>
        </p:nvSpPr>
        <p:spPr/>
        <p:txBody>
          <a:bodyPr/>
          <a:lstStyle/>
          <a:p>
            <a:fld id="{2C901650-2B2F-4B7B-A7F7-5CBD62CA4D2A}" type="slidenum">
              <a:rPr lang="ca-ES" smtClean="0"/>
              <a:t>15</a:t>
            </a:fld>
            <a:endParaRPr lang="ca-ES"/>
          </a:p>
        </p:txBody>
      </p:sp>
    </p:spTree>
    <p:extLst>
      <p:ext uri="{BB962C8B-B14F-4D97-AF65-F5344CB8AC3E}">
        <p14:creationId xmlns:p14="http://schemas.microsoft.com/office/powerpoint/2010/main" val="274064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F58E7-A9F5-4631-0B7A-92525BF96BC5}"/>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9D464793-2BE5-AFD1-75D0-D1F30F774339}"/>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F8632159-FB32-4FFD-662E-5625B50C07B0}"/>
              </a:ext>
            </a:extLst>
          </p:cNvPr>
          <p:cNvSpPr>
            <a:spLocks noGrp="1"/>
          </p:cNvSpPr>
          <p:nvPr>
            <p:ph type="body" idx="1"/>
          </p:nvPr>
        </p:nvSpPr>
        <p:spPr/>
        <p:txBody>
          <a:bodyPr/>
          <a:lstStyle/>
          <a:p>
            <a:endParaRPr lang="ca-ES"/>
          </a:p>
        </p:txBody>
      </p:sp>
      <p:sp>
        <p:nvSpPr>
          <p:cNvPr id="4" name="Contenidor de número de diapositiva 3">
            <a:extLst>
              <a:ext uri="{FF2B5EF4-FFF2-40B4-BE49-F238E27FC236}">
                <a16:creationId xmlns:a16="http://schemas.microsoft.com/office/drawing/2014/main" id="{ED105875-40CA-D51A-7AB2-F81478A9E12D}"/>
              </a:ext>
            </a:extLst>
          </p:cNvPr>
          <p:cNvSpPr>
            <a:spLocks noGrp="1"/>
          </p:cNvSpPr>
          <p:nvPr>
            <p:ph type="sldNum" sz="quarter" idx="5"/>
          </p:nvPr>
        </p:nvSpPr>
        <p:spPr/>
        <p:txBody>
          <a:bodyPr/>
          <a:lstStyle/>
          <a:p>
            <a:fld id="{2C901650-2B2F-4B7B-A7F7-5CBD62CA4D2A}" type="slidenum">
              <a:rPr lang="ca-ES" smtClean="0"/>
              <a:t>16</a:t>
            </a:fld>
            <a:endParaRPr lang="ca-ES"/>
          </a:p>
        </p:txBody>
      </p:sp>
    </p:spTree>
    <p:extLst>
      <p:ext uri="{BB962C8B-B14F-4D97-AF65-F5344CB8AC3E}">
        <p14:creationId xmlns:p14="http://schemas.microsoft.com/office/powerpoint/2010/main" val="355045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D021-AFB1-A163-792B-3BDE9E06C25A}"/>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290DF3D0-F064-9832-6014-96D1A7A6A532}"/>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EEF8F4A5-934D-7B98-0DD0-07C53F858F38}"/>
              </a:ext>
            </a:extLst>
          </p:cNvPr>
          <p:cNvSpPr>
            <a:spLocks noGrp="1"/>
          </p:cNvSpPr>
          <p:nvPr>
            <p:ph type="body" idx="1"/>
          </p:nvPr>
        </p:nvSpPr>
        <p:spPr/>
        <p:txBody>
          <a:bodyPr/>
          <a:lstStyle/>
          <a:p>
            <a:endParaRPr lang="ca-ES"/>
          </a:p>
        </p:txBody>
      </p:sp>
      <p:sp>
        <p:nvSpPr>
          <p:cNvPr id="4" name="Contenidor de número de diapositiva 3">
            <a:extLst>
              <a:ext uri="{FF2B5EF4-FFF2-40B4-BE49-F238E27FC236}">
                <a16:creationId xmlns:a16="http://schemas.microsoft.com/office/drawing/2014/main" id="{1D2494E4-66C5-C3F5-B39A-BD0B742A1585}"/>
              </a:ext>
            </a:extLst>
          </p:cNvPr>
          <p:cNvSpPr>
            <a:spLocks noGrp="1"/>
          </p:cNvSpPr>
          <p:nvPr>
            <p:ph type="sldNum" sz="quarter" idx="5"/>
          </p:nvPr>
        </p:nvSpPr>
        <p:spPr/>
        <p:txBody>
          <a:bodyPr/>
          <a:lstStyle/>
          <a:p>
            <a:fld id="{2C901650-2B2F-4B7B-A7F7-5CBD62CA4D2A}" type="slidenum">
              <a:rPr lang="ca-ES" smtClean="0"/>
              <a:t>17</a:t>
            </a:fld>
            <a:endParaRPr lang="ca-ES"/>
          </a:p>
        </p:txBody>
      </p:sp>
    </p:spTree>
    <p:extLst>
      <p:ext uri="{BB962C8B-B14F-4D97-AF65-F5344CB8AC3E}">
        <p14:creationId xmlns:p14="http://schemas.microsoft.com/office/powerpoint/2010/main" val="261620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FB7D0-BFAD-5CD8-0B85-0BE5772BC522}"/>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774DCE68-A493-652E-33DE-288CFDB2B8E9}"/>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1FD16BC0-A0C4-2E81-C3E3-7B9946713216}"/>
              </a:ext>
            </a:extLst>
          </p:cNvPr>
          <p:cNvSpPr>
            <a:spLocks noGrp="1"/>
          </p:cNvSpPr>
          <p:nvPr>
            <p:ph type="body" idx="1"/>
          </p:nvPr>
        </p:nvSpPr>
        <p:spPr/>
        <p:txBody>
          <a:bodyPr/>
          <a:lstStyle/>
          <a:p>
            <a:endParaRPr lang="ca-ES"/>
          </a:p>
        </p:txBody>
      </p:sp>
      <p:sp>
        <p:nvSpPr>
          <p:cNvPr id="4" name="Contenidor de número de diapositiva 3">
            <a:extLst>
              <a:ext uri="{FF2B5EF4-FFF2-40B4-BE49-F238E27FC236}">
                <a16:creationId xmlns:a16="http://schemas.microsoft.com/office/drawing/2014/main" id="{A0CD4396-9DA0-4A15-5570-32F056D70B1C}"/>
              </a:ext>
            </a:extLst>
          </p:cNvPr>
          <p:cNvSpPr>
            <a:spLocks noGrp="1"/>
          </p:cNvSpPr>
          <p:nvPr>
            <p:ph type="sldNum" sz="quarter" idx="5"/>
          </p:nvPr>
        </p:nvSpPr>
        <p:spPr/>
        <p:txBody>
          <a:bodyPr/>
          <a:lstStyle/>
          <a:p>
            <a:fld id="{2C901650-2B2F-4B7B-A7F7-5CBD62CA4D2A}" type="slidenum">
              <a:rPr lang="ca-ES" smtClean="0"/>
              <a:t>22</a:t>
            </a:fld>
            <a:endParaRPr lang="ca-ES"/>
          </a:p>
        </p:txBody>
      </p:sp>
    </p:spTree>
    <p:extLst>
      <p:ext uri="{BB962C8B-B14F-4D97-AF65-F5344CB8AC3E}">
        <p14:creationId xmlns:p14="http://schemas.microsoft.com/office/powerpoint/2010/main" val="390723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B5229-7617-DD1A-8CF6-6ECDCBE4DD8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C6FFE6B-9F99-B9D0-5E48-2BC6E6566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2BFBC24-8044-BCEE-F8CB-03B0AEC5B17E}"/>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5" name="Marcador de pie de página 4">
            <a:extLst>
              <a:ext uri="{FF2B5EF4-FFF2-40B4-BE49-F238E27FC236}">
                <a16:creationId xmlns:a16="http://schemas.microsoft.com/office/drawing/2014/main" id="{131581EF-C5A5-3D4D-B303-D6402B7BD1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6C77C3-0D7B-BA8C-E758-3DEF70DDB28E}"/>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321973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846C23-E513-450F-2E56-47DF5310C8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D2EF3F7-CCCB-16B6-A721-5262994AAFC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56FCFC-C15D-0E98-07DE-ED90C652BE1F}"/>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5" name="Marcador de pie de página 4">
            <a:extLst>
              <a:ext uri="{FF2B5EF4-FFF2-40B4-BE49-F238E27FC236}">
                <a16:creationId xmlns:a16="http://schemas.microsoft.com/office/drawing/2014/main" id="{4208830A-1204-A9AF-1E39-F12DE5A098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4D6EFA5-4B3B-62B4-69FB-0469FC9343CD}"/>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257235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910894-3B0F-A00C-CDEE-086FCBC9804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ED082FE-4DAA-4098-31C8-EFF05D133F7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A20E86-866D-5E21-1706-162DFCF9EFB5}"/>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5" name="Marcador de pie de página 4">
            <a:extLst>
              <a:ext uri="{FF2B5EF4-FFF2-40B4-BE49-F238E27FC236}">
                <a16:creationId xmlns:a16="http://schemas.microsoft.com/office/drawing/2014/main" id="{05159A90-7DF4-E135-2DD1-FF90F2447E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313868-9EDF-BCC3-D1EE-51018946E263}"/>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388138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1BE76-BAD4-F97C-09D9-F1541B6FDEA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2CBB6A-C6B1-FFF3-FA9D-D336A6CF769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BC2559-F043-82D8-64E5-F7D6BF862245}"/>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5" name="Marcador de pie de página 4">
            <a:extLst>
              <a:ext uri="{FF2B5EF4-FFF2-40B4-BE49-F238E27FC236}">
                <a16:creationId xmlns:a16="http://schemas.microsoft.com/office/drawing/2014/main" id="{8C4057C4-6775-C399-D72B-D0BABDF539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DA2707-615A-DDF2-0A82-7CFDDB20BE2A}"/>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224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B5F05D-927F-9F77-2CAC-0E4C3F20135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6F890-6571-8687-8946-E606AA1ADE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599384-0DB1-E531-08A8-9E19D05EA0EF}"/>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5" name="Marcador de pie de página 4">
            <a:extLst>
              <a:ext uri="{FF2B5EF4-FFF2-40B4-BE49-F238E27FC236}">
                <a16:creationId xmlns:a16="http://schemas.microsoft.com/office/drawing/2014/main" id="{F24B3448-0ED1-A968-0B66-8CADEF3C07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2D37D1-D554-A80B-BD9E-5A4AD1401F93}"/>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345106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99B3C-A5B9-56A2-2D51-D0A4EB912D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F0C1AE-321F-07A6-746E-EF1E143D1A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8B44514-C716-DE55-61C9-C2B828AF611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B8E13C5-6278-B549-3EDB-12FA2108BAAD}"/>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6" name="Marcador de pie de página 5">
            <a:extLst>
              <a:ext uri="{FF2B5EF4-FFF2-40B4-BE49-F238E27FC236}">
                <a16:creationId xmlns:a16="http://schemas.microsoft.com/office/drawing/2014/main" id="{B2966956-E66A-D18E-0517-8B664D3055A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EFDBF35-4715-222A-E16D-58E1ABFE74B3}"/>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280579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81418-4898-F47B-B95F-CB8BF17499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0FD52C-1535-CC1D-CCB9-195AB024B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D8E9B6-9842-2CB0-8221-9F6BAD2A2E5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0A9D07-4F73-BF9E-7C33-C38C894DD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DB39948-827E-990E-5A42-E11087F9AD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9B4BEA8-5EB9-7C94-85A4-F5772BB3D074}"/>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8" name="Marcador de pie de página 7">
            <a:extLst>
              <a:ext uri="{FF2B5EF4-FFF2-40B4-BE49-F238E27FC236}">
                <a16:creationId xmlns:a16="http://schemas.microsoft.com/office/drawing/2014/main" id="{C7276B31-F6D7-1D6D-0860-ECAD757C8E5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5FBE57-22F1-00F0-B78E-B2B44D19CE1E}"/>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321196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CB166-79C9-4A3A-CB61-BF416CDAFCC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A6BD4F4-B8A2-9573-47D0-0BAFEC45D251}"/>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4" name="Marcador de pie de página 3">
            <a:extLst>
              <a:ext uri="{FF2B5EF4-FFF2-40B4-BE49-F238E27FC236}">
                <a16:creationId xmlns:a16="http://schemas.microsoft.com/office/drawing/2014/main" id="{04991E60-DB58-0867-A111-0A24203074B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C4B482A-D25A-C2A2-2BD6-C1C4AB4B38A6}"/>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196142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C295FB-8B92-0E7C-80BC-7836B0EE3238}"/>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3" name="Marcador de pie de página 2">
            <a:extLst>
              <a:ext uri="{FF2B5EF4-FFF2-40B4-BE49-F238E27FC236}">
                <a16:creationId xmlns:a16="http://schemas.microsoft.com/office/drawing/2014/main" id="{3189C675-765B-089C-902B-FC99A7D73EF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571380A-5016-9FDE-3606-8F604A7E4249}"/>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284504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AB42C-3BBA-EA8A-3597-6E92062F48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FC5E3C-B7E3-D996-ED1D-955D63503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68C8B4-294E-4275-12AA-957ABFD1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5B3434-542F-8172-22B0-D21F21745B76}"/>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6" name="Marcador de pie de página 5">
            <a:extLst>
              <a:ext uri="{FF2B5EF4-FFF2-40B4-BE49-F238E27FC236}">
                <a16:creationId xmlns:a16="http://schemas.microsoft.com/office/drawing/2014/main" id="{6810B1F4-FE04-F323-CF28-9DB2C4BB6F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7EBF66A-334C-C364-3BE0-93E277C26913}"/>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339895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5618F-22B8-3348-DE8B-494082D227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0CC6CEB-CBEC-2F09-E0C0-9256EBB87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DD2AF7-5020-DCD7-2639-802C5ED1D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1D6788-55E5-18DD-B3A7-C1D3F561AE44}"/>
              </a:ext>
            </a:extLst>
          </p:cNvPr>
          <p:cNvSpPr>
            <a:spLocks noGrp="1"/>
          </p:cNvSpPr>
          <p:nvPr>
            <p:ph type="dt" sz="half" idx="10"/>
          </p:nvPr>
        </p:nvSpPr>
        <p:spPr/>
        <p:txBody>
          <a:bodyPr/>
          <a:lstStyle/>
          <a:p>
            <a:fld id="{F59A9826-126A-1144-934E-907014359731}" type="datetimeFigureOut">
              <a:rPr lang="es-ES" smtClean="0"/>
              <a:t>24/01/2026</a:t>
            </a:fld>
            <a:endParaRPr lang="es-ES"/>
          </a:p>
        </p:txBody>
      </p:sp>
      <p:sp>
        <p:nvSpPr>
          <p:cNvPr id="6" name="Marcador de pie de página 5">
            <a:extLst>
              <a:ext uri="{FF2B5EF4-FFF2-40B4-BE49-F238E27FC236}">
                <a16:creationId xmlns:a16="http://schemas.microsoft.com/office/drawing/2014/main" id="{D701476F-CE4C-C65C-158C-E7C9C048F31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54ED4A-6ADC-2872-CDF9-187B51E98672}"/>
              </a:ext>
            </a:extLst>
          </p:cNvPr>
          <p:cNvSpPr>
            <a:spLocks noGrp="1"/>
          </p:cNvSpPr>
          <p:nvPr>
            <p:ph type="sldNum" sz="quarter" idx="12"/>
          </p:nvPr>
        </p:nvSpPr>
        <p:spPr/>
        <p:txBody>
          <a:bodyPr/>
          <a:lstStyle/>
          <a:p>
            <a:fld id="{05BFFDEF-C516-314B-9AEB-6F0F0F65BCD8}" type="slidenum">
              <a:rPr lang="es-ES" smtClean="0"/>
              <a:t>‹#›</a:t>
            </a:fld>
            <a:endParaRPr lang="es-ES"/>
          </a:p>
        </p:txBody>
      </p:sp>
    </p:spTree>
    <p:extLst>
      <p:ext uri="{BB962C8B-B14F-4D97-AF65-F5344CB8AC3E}">
        <p14:creationId xmlns:p14="http://schemas.microsoft.com/office/powerpoint/2010/main" val="212390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E12439A-F249-17D9-AA94-0FE518F10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C82752E-5701-E0F5-9433-34F28496E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5847B9-DE85-245E-3FB2-1C42FEBF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9A9826-126A-1144-934E-907014359731}" type="datetimeFigureOut">
              <a:rPr lang="es-ES" smtClean="0"/>
              <a:t>24/01/2026</a:t>
            </a:fld>
            <a:endParaRPr lang="es-ES"/>
          </a:p>
        </p:txBody>
      </p:sp>
      <p:sp>
        <p:nvSpPr>
          <p:cNvPr id="5" name="Marcador de pie de página 4">
            <a:extLst>
              <a:ext uri="{FF2B5EF4-FFF2-40B4-BE49-F238E27FC236}">
                <a16:creationId xmlns:a16="http://schemas.microsoft.com/office/drawing/2014/main" id="{36394609-17D9-B997-D737-B7179DA80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51374A-C12D-042E-D8F7-961FD16C8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BFFDEF-C516-314B-9AEB-6F0F0F65BCD8}" type="slidenum">
              <a:rPr lang="es-ES" smtClean="0"/>
              <a:t>‹#›</a:t>
            </a:fld>
            <a:endParaRPr lang="es-ES"/>
          </a:p>
        </p:txBody>
      </p:sp>
    </p:spTree>
    <p:extLst>
      <p:ext uri="{BB962C8B-B14F-4D97-AF65-F5344CB8AC3E}">
        <p14:creationId xmlns:p14="http://schemas.microsoft.com/office/powerpoint/2010/main" val="1010384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28.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2.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31.png"/><Relationship Id="rId5" Type="http://schemas.openxmlformats.org/officeDocument/2006/relationships/image" Target="../media/image11.png"/><Relationship Id="rId10" Type="http://schemas.openxmlformats.org/officeDocument/2006/relationships/image" Target="../media/image30.png"/><Relationship Id="rId4" Type="http://schemas.openxmlformats.org/officeDocument/2006/relationships/image" Target="../media/image2.sv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34.png"/><Relationship Id="rId4" Type="http://schemas.openxmlformats.org/officeDocument/2006/relationships/image" Target="../media/image2.sv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36.png"/><Relationship Id="rId4" Type="http://schemas.openxmlformats.org/officeDocument/2006/relationships/image" Target="../media/image2.sv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hyperlink" Target="https://www.diba.cat/es/web/local-ia/materials-ia" TargetMode="External"/><Relationship Id="rId3" Type="http://schemas.openxmlformats.org/officeDocument/2006/relationships/image" Target="../media/image40.sv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hyperlink" Target="https://www.diba.cat/es/web/local-ia/etica" TargetMode="External"/><Relationship Id="rId2" Type="http://schemas.openxmlformats.org/officeDocument/2006/relationships/image" Target="../media/image1.png"/><Relationship Id="rId16" Type="http://schemas.openxmlformats.org/officeDocument/2006/relationships/hyperlink" Target="https://www.diba.cat/es/web/local-ia/full-de-ruta-ia"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6.png"/><Relationship Id="rId5" Type="http://schemas.openxmlformats.org/officeDocument/2006/relationships/image" Target="../media/image41.svg"/><Relationship Id="rId15" Type="http://schemas.openxmlformats.org/officeDocument/2006/relationships/hyperlink" Target="https://www.diba.cat/es/web/local-ia/-/instruccio-interna-ia" TargetMode="External"/><Relationship Id="rId10" Type="http://schemas.openxmlformats.org/officeDocument/2006/relationships/image" Target="../media/image45.png"/><Relationship Id="rId19" Type="http://schemas.openxmlformats.org/officeDocument/2006/relationships/hyperlink" Target="https://www.diba.cat/es/web/local-ia/proves-concepte" TargetMode="External"/><Relationship Id="rId4" Type="http://schemas.openxmlformats.org/officeDocument/2006/relationships/image" Target="../media/image11.png"/><Relationship Id="rId9" Type="http://schemas.openxmlformats.org/officeDocument/2006/relationships/image" Target="../media/image44.png"/><Relationship Id="rId14" Type="http://schemas.openxmlformats.org/officeDocument/2006/relationships/hyperlink" Target="https://www.diba.cat/es/web/local-ia/normativa-ia"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hyperlink" Target="https://catalegdeserveis-cercador.diba.cat/fitxa?id=442591" TargetMode="External"/><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svg"/><Relationship Id="rId4" Type="http://schemas.openxmlformats.org/officeDocument/2006/relationships/image" Target="../media/image11.png"/><Relationship Id="rId9" Type="http://schemas.openxmlformats.org/officeDocument/2006/relationships/hyperlink" Target="https://www.diba.cat/ca/web/local-ia/inici"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diba.cat/es/web/local-ia/forma-t" TargetMode="Externa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diba.cat/es/web/local-ia/inici" TargetMode="Externa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11.png"/><Relationship Id="rId4" Type="http://schemas.openxmlformats.org/officeDocument/2006/relationships/image" Target="../media/image40.sv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watch?v=2mnGL5dJMw0" TargetMode="External"/><Relationship Id="rId7" Type="http://schemas.openxmlformats.org/officeDocument/2006/relationships/image" Target="../media/image41.svg"/><Relationship Id="rId2" Type="http://schemas.openxmlformats.org/officeDocument/2006/relationships/hyperlink" Target="https://www.youtube.com/watch?v=XIt9yWGTfVo"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0.svg"/><Relationship Id="rId10" Type="http://schemas.openxmlformats.org/officeDocument/2006/relationships/image" Target="../media/image51.png"/><Relationship Id="rId4" Type="http://schemas.openxmlformats.org/officeDocument/2006/relationships/image" Target="../media/image1.png"/><Relationship Id="rId9" Type="http://schemas.openxmlformats.org/officeDocument/2006/relationships/image" Target="../media/image42.sv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0.svg"/><Relationship Id="rId7"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svg"/><Relationship Id="rId4" Type="http://schemas.openxmlformats.org/officeDocument/2006/relationships/image" Target="../media/image11.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image" Target="../media/image16.svg"/><Relationship Id="rId7" Type="http://schemas.openxmlformats.org/officeDocument/2006/relationships/image" Target="../media/image20.png"/><Relationship Id="rId12"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12.svg"/><Relationship Id="rId5" Type="http://schemas.openxmlformats.org/officeDocument/2006/relationships/image" Target="../media/image18.sv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8227-4EC1-96C8-9480-6F88F4D9FEA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242C94E-DB75-C12A-592A-A81BA475BC2B}"/>
              </a:ext>
            </a:extLst>
          </p:cNvPr>
          <p:cNvSpPr/>
          <p:nvPr/>
        </p:nvSpPr>
        <p:spPr>
          <a:xfrm>
            <a:off x="606412" y="1016720"/>
            <a:ext cx="10959378" cy="4824559"/>
          </a:xfrm>
          <a:prstGeom prst="rect">
            <a:avLst/>
          </a:prstGeom>
          <a:solidFill>
            <a:srgbClr val="F2FA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Gràfic 11">
            <a:extLst>
              <a:ext uri="{FF2B5EF4-FFF2-40B4-BE49-F238E27FC236}">
                <a16:creationId xmlns:a16="http://schemas.microsoft.com/office/drawing/2014/main" id="{A98AAE9A-BB79-67DF-FE56-F3818838B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3461" y="1557338"/>
            <a:ext cx="2524128" cy="964635"/>
          </a:xfrm>
          <a:prstGeom prst="rect">
            <a:avLst/>
          </a:prstGeom>
        </p:spPr>
      </p:pic>
      <p:pic>
        <p:nvPicPr>
          <p:cNvPr id="14" name="Gràfic 13">
            <a:extLst>
              <a:ext uri="{FF2B5EF4-FFF2-40B4-BE49-F238E27FC236}">
                <a16:creationId xmlns:a16="http://schemas.microsoft.com/office/drawing/2014/main" id="{83D97DE0-D069-E72C-6F61-20FD62BDFB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3461" y="4650851"/>
            <a:ext cx="3275303" cy="859362"/>
          </a:xfrm>
          <a:prstGeom prst="rect">
            <a:avLst/>
          </a:prstGeom>
        </p:spPr>
      </p:pic>
      <p:pic>
        <p:nvPicPr>
          <p:cNvPr id="17" name="Gràfic 16">
            <a:extLst>
              <a:ext uri="{FF2B5EF4-FFF2-40B4-BE49-F238E27FC236}">
                <a16:creationId xmlns:a16="http://schemas.microsoft.com/office/drawing/2014/main" id="{AB465DD3-F58D-4666-0F1C-FA15853068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pic>
        <p:nvPicPr>
          <p:cNvPr id="19" name="Gràfic 18">
            <a:extLst>
              <a:ext uri="{FF2B5EF4-FFF2-40B4-BE49-F238E27FC236}">
                <a16:creationId xmlns:a16="http://schemas.microsoft.com/office/drawing/2014/main" id="{B157827E-705D-0D49-A313-DA793DC98D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9252" y="3282977"/>
            <a:ext cx="6285191" cy="3824405"/>
          </a:xfrm>
          <a:prstGeom prst="rect">
            <a:avLst/>
          </a:prstGeom>
        </p:spPr>
      </p:pic>
      <p:pic>
        <p:nvPicPr>
          <p:cNvPr id="10" name="Gràfic 9">
            <a:extLst>
              <a:ext uri="{FF2B5EF4-FFF2-40B4-BE49-F238E27FC236}">
                <a16:creationId xmlns:a16="http://schemas.microsoft.com/office/drawing/2014/main" id="{750C6652-221F-7B68-D16C-381AB2883E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5833537"/>
            <a:ext cx="11398827" cy="119735"/>
          </a:xfrm>
          <a:prstGeom prst="rect">
            <a:avLst/>
          </a:prstGeom>
        </p:spPr>
      </p:pic>
      <p:pic>
        <p:nvPicPr>
          <p:cNvPr id="5" name="Gràfic 4">
            <a:extLst>
              <a:ext uri="{FF2B5EF4-FFF2-40B4-BE49-F238E27FC236}">
                <a16:creationId xmlns:a16="http://schemas.microsoft.com/office/drawing/2014/main" id="{932F9C43-C3C9-9A5C-6405-FB2CE0A6D2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9273" y="520990"/>
            <a:ext cx="1661967" cy="241010"/>
          </a:xfrm>
          <a:prstGeom prst="rect">
            <a:avLst/>
          </a:prstGeom>
        </p:spPr>
      </p:pic>
      <p:pic>
        <p:nvPicPr>
          <p:cNvPr id="6" name="Gràfic 5">
            <a:extLst>
              <a:ext uri="{FF2B5EF4-FFF2-40B4-BE49-F238E27FC236}">
                <a16:creationId xmlns:a16="http://schemas.microsoft.com/office/drawing/2014/main" id="{A55A012A-7E5B-EDB5-9C08-5826028422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05891" y="361957"/>
            <a:ext cx="1459899" cy="480698"/>
          </a:xfrm>
          <a:prstGeom prst="rect">
            <a:avLst/>
          </a:prstGeom>
        </p:spPr>
      </p:pic>
    </p:spTree>
    <p:extLst>
      <p:ext uri="{BB962C8B-B14F-4D97-AF65-F5344CB8AC3E}">
        <p14:creationId xmlns:p14="http://schemas.microsoft.com/office/powerpoint/2010/main" val="153747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3D1F-78FD-9E08-2A03-BAA12BEE2FE7}"/>
            </a:ext>
          </a:extLst>
        </p:cNvPr>
        <p:cNvGrpSpPr/>
        <p:nvPr/>
      </p:nvGrpSpPr>
      <p:grpSpPr>
        <a:xfrm>
          <a:off x="0" y="0"/>
          <a:ext cx="0" cy="0"/>
          <a:chOff x="0" y="0"/>
          <a:chExt cx="0" cy="0"/>
        </a:xfrm>
      </p:grpSpPr>
      <p:grpSp>
        <p:nvGrpSpPr>
          <p:cNvPr id="15" name="Agrupa 14">
            <a:extLst>
              <a:ext uri="{FF2B5EF4-FFF2-40B4-BE49-F238E27FC236}">
                <a16:creationId xmlns:a16="http://schemas.microsoft.com/office/drawing/2014/main" id="{0AF784F6-EB97-2D31-010B-B9FE1B71C9BC}"/>
              </a:ext>
            </a:extLst>
          </p:cNvPr>
          <p:cNvGrpSpPr/>
          <p:nvPr/>
        </p:nvGrpSpPr>
        <p:grpSpPr>
          <a:xfrm>
            <a:off x="5315281" y="4258164"/>
            <a:ext cx="4104456" cy="2517169"/>
            <a:chOff x="2303749" y="3703500"/>
            <a:chExt cx="4104456" cy="2517169"/>
          </a:xfrm>
        </p:grpSpPr>
        <p:pic>
          <p:nvPicPr>
            <p:cNvPr id="16" name="Imatge 15">
              <a:extLst>
                <a:ext uri="{FF2B5EF4-FFF2-40B4-BE49-F238E27FC236}">
                  <a16:creationId xmlns:a16="http://schemas.microsoft.com/office/drawing/2014/main" id="{E998D834-E9FD-DD95-1839-4697052CE525}"/>
                </a:ext>
              </a:extLst>
            </p:cNvPr>
            <p:cNvPicPr>
              <a:picLocks noChangeAspect="1"/>
            </p:cNvPicPr>
            <p:nvPr/>
          </p:nvPicPr>
          <p:blipFill>
            <a:blip r:embed="rId3"/>
            <a:srcRect l="25404" t="55191" r="29709" b="-3365"/>
            <a:stretch>
              <a:fillRect/>
            </a:stretch>
          </p:blipFill>
          <p:spPr>
            <a:xfrm>
              <a:off x="2303749" y="3703500"/>
              <a:ext cx="4104456" cy="2517169"/>
            </a:xfrm>
            <a:prstGeom prst="rect">
              <a:avLst/>
            </a:prstGeom>
          </p:spPr>
        </p:pic>
        <p:sp>
          <p:nvSpPr>
            <p:cNvPr id="17" name="Rectangle 16">
              <a:extLst>
                <a:ext uri="{FF2B5EF4-FFF2-40B4-BE49-F238E27FC236}">
                  <a16:creationId xmlns:a16="http://schemas.microsoft.com/office/drawing/2014/main" id="{104E4DFF-A0FF-1F30-75CF-0FD595C1C361}"/>
                </a:ext>
              </a:extLst>
            </p:cNvPr>
            <p:cNvSpPr/>
            <p:nvPr/>
          </p:nvSpPr>
          <p:spPr>
            <a:xfrm>
              <a:off x="4788024" y="3717032"/>
              <a:ext cx="1584176" cy="191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2" name="CuadroTexto 2">
            <a:extLst>
              <a:ext uri="{FF2B5EF4-FFF2-40B4-BE49-F238E27FC236}">
                <a16:creationId xmlns:a16="http://schemas.microsoft.com/office/drawing/2014/main" id="{5924918C-B1EF-D5E3-5604-79FCBD00F6E5}"/>
              </a:ext>
            </a:extLst>
          </p:cNvPr>
          <p:cNvSpPr txBox="1"/>
          <p:nvPr/>
        </p:nvSpPr>
        <p:spPr>
          <a:xfrm>
            <a:off x="394854" y="1152521"/>
            <a:ext cx="4729610" cy="1723549"/>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Què ofereix la DIBA en govern de la dada? </a:t>
            </a:r>
          </a:p>
          <a:p>
            <a:pPr>
              <a:spcAft>
                <a:spcPts val="1200"/>
              </a:spcAft>
            </a:pPr>
            <a:endParaRPr lang="ca-ES" sz="3200" b="1">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DB9E1F91-DE65-7945-5DFD-BA03E9D797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99B8A133-6F87-71CC-039A-A6B357F8EA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3B696A69-FED0-51DD-63F3-85E6821287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8318" y="1032786"/>
            <a:ext cx="11398827" cy="119735"/>
          </a:xfrm>
          <a:prstGeom prst="rect">
            <a:avLst/>
          </a:prstGeom>
        </p:spPr>
      </p:pic>
      <p:pic>
        <p:nvPicPr>
          <p:cNvPr id="5" name="Imatge 4">
            <a:extLst>
              <a:ext uri="{FF2B5EF4-FFF2-40B4-BE49-F238E27FC236}">
                <a16:creationId xmlns:a16="http://schemas.microsoft.com/office/drawing/2014/main" id="{84C26D8B-725F-2BB2-E475-446267B9B9D8}"/>
              </a:ext>
            </a:extLst>
          </p:cNvPr>
          <p:cNvPicPr>
            <a:picLocks noChangeAspect="1"/>
          </p:cNvPicPr>
          <p:nvPr/>
        </p:nvPicPr>
        <p:blipFill>
          <a:blip r:embed="rId3"/>
          <a:srcRect t="14153" r="73625" b="19799"/>
          <a:stretch>
            <a:fillRect/>
          </a:stretch>
        </p:blipFill>
        <p:spPr>
          <a:xfrm>
            <a:off x="3087603" y="2210620"/>
            <a:ext cx="2411760" cy="3451111"/>
          </a:xfrm>
          <a:prstGeom prst="rect">
            <a:avLst/>
          </a:prstGeom>
        </p:spPr>
      </p:pic>
      <p:pic>
        <p:nvPicPr>
          <p:cNvPr id="11" name="Imatge 10">
            <a:extLst>
              <a:ext uri="{FF2B5EF4-FFF2-40B4-BE49-F238E27FC236}">
                <a16:creationId xmlns:a16="http://schemas.microsoft.com/office/drawing/2014/main" id="{8819BB69-21AC-A141-117F-16E3175C19FF}"/>
              </a:ext>
            </a:extLst>
          </p:cNvPr>
          <p:cNvPicPr>
            <a:picLocks noChangeAspect="1"/>
          </p:cNvPicPr>
          <p:nvPr/>
        </p:nvPicPr>
        <p:blipFill>
          <a:blip r:embed="rId3"/>
          <a:srcRect l="26200" r="29105" b="69935"/>
          <a:stretch>
            <a:fillRect/>
          </a:stretch>
        </p:blipFill>
        <p:spPr>
          <a:xfrm>
            <a:off x="5412826" y="1210487"/>
            <a:ext cx="4086962" cy="1570924"/>
          </a:xfrm>
          <a:prstGeom prst="rect">
            <a:avLst/>
          </a:prstGeom>
        </p:spPr>
      </p:pic>
      <p:pic>
        <p:nvPicPr>
          <p:cNvPr id="12" name="Imatge 11">
            <a:extLst>
              <a:ext uri="{FF2B5EF4-FFF2-40B4-BE49-F238E27FC236}">
                <a16:creationId xmlns:a16="http://schemas.microsoft.com/office/drawing/2014/main" id="{D90CCB9B-A54E-ACFA-719A-8CF180101EB0}"/>
              </a:ext>
            </a:extLst>
          </p:cNvPr>
          <p:cNvPicPr>
            <a:picLocks noChangeAspect="1"/>
          </p:cNvPicPr>
          <p:nvPr/>
        </p:nvPicPr>
        <p:blipFill>
          <a:blip r:embed="rId3"/>
          <a:srcRect l="70016" t="964"/>
          <a:stretch>
            <a:fillRect/>
          </a:stretch>
        </p:blipFill>
        <p:spPr>
          <a:xfrm>
            <a:off x="9333200" y="1321272"/>
            <a:ext cx="2741712" cy="5174771"/>
          </a:xfrm>
          <a:prstGeom prst="rect">
            <a:avLst/>
          </a:prstGeom>
        </p:spPr>
      </p:pic>
      <p:pic>
        <p:nvPicPr>
          <p:cNvPr id="13" name="Imatge 12">
            <a:extLst>
              <a:ext uri="{FF2B5EF4-FFF2-40B4-BE49-F238E27FC236}">
                <a16:creationId xmlns:a16="http://schemas.microsoft.com/office/drawing/2014/main" id="{28FA373E-8F13-5D83-5D89-A8CF87DAD059}"/>
              </a:ext>
            </a:extLst>
          </p:cNvPr>
          <p:cNvPicPr>
            <a:picLocks noChangeAspect="1"/>
          </p:cNvPicPr>
          <p:nvPr/>
        </p:nvPicPr>
        <p:blipFill>
          <a:blip r:embed="rId3"/>
          <a:srcRect l="27745" t="32027" r="47240" b="44554"/>
          <a:stretch>
            <a:fillRect/>
          </a:stretch>
        </p:blipFill>
        <p:spPr>
          <a:xfrm>
            <a:off x="5611356" y="3124359"/>
            <a:ext cx="2320321" cy="1241228"/>
          </a:xfrm>
          <a:prstGeom prst="rect">
            <a:avLst/>
          </a:prstGeom>
        </p:spPr>
      </p:pic>
      <p:pic>
        <p:nvPicPr>
          <p:cNvPr id="14" name="Imatge 13">
            <a:extLst>
              <a:ext uri="{FF2B5EF4-FFF2-40B4-BE49-F238E27FC236}">
                <a16:creationId xmlns:a16="http://schemas.microsoft.com/office/drawing/2014/main" id="{37E02393-959A-1224-52FC-B84C01AC8472}"/>
              </a:ext>
            </a:extLst>
          </p:cNvPr>
          <p:cNvPicPr>
            <a:picLocks noChangeAspect="1"/>
          </p:cNvPicPr>
          <p:nvPr/>
        </p:nvPicPr>
        <p:blipFill>
          <a:blip r:embed="rId3"/>
          <a:srcRect l="52140" t="30126" r="29748" b="39810"/>
          <a:stretch>
            <a:fillRect/>
          </a:stretch>
        </p:blipFill>
        <p:spPr>
          <a:xfrm>
            <a:off x="7771596" y="2925427"/>
            <a:ext cx="1656184" cy="1570924"/>
          </a:xfrm>
          <a:prstGeom prst="rect">
            <a:avLst/>
          </a:prstGeom>
        </p:spPr>
      </p:pic>
      <p:sp>
        <p:nvSpPr>
          <p:cNvPr id="19" name="QuadreDeText 18">
            <a:extLst>
              <a:ext uri="{FF2B5EF4-FFF2-40B4-BE49-F238E27FC236}">
                <a16:creationId xmlns:a16="http://schemas.microsoft.com/office/drawing/2014/main" id="{72D1E72D-676B-0C29-79FC-1BE4EBD8D111}"/>
              </a:ext>
            </a:extLst>
          </p:cNvPr>
          <p:cNvSpPr txBox="1"/>
          <p:nvPr/>
        </p:nvSpPr>
        <p:spPr>
          <a:xfrm>
            <a:off x="541052" y="2830733"/>
            <a:ext cx="6094428" cy="369332"/>
          </a:xfrm>
          <a:prstGeom prst="rect">
            <a:avLst/>
          </a:prstGeom>
          <a:noFill/>
        </p:spPr>
        <p:txBody>
          <a:bodyPr wrap="square">
            <a:spAutoFit/>
          </a:bodyPr>
          <a:lstStyle/>
          <a:p>
            <a:pPr>
              <a:spcAft>
                <a:spcPts val="1200"/>
              </a:spcAft>
            </a:pPr>
            <a:r>
              <a:rPr lang="ca-ES" sz="1800" b="1">
                <a:solidFill>
                  <a:srgbClr val="003371"/>
                </a:solidFill>
                <a:latin typeface="Arial" panose="020B0604020202020204" pitchFamily="34" charset="0"/>
                <a:cs typeface="Arial" panose="020B0604020202020204" pitchFamily="34" charset="0"/>
              </a:rPr>
              <a:t>Àmbit municipal</a:t>
            </a:r>
          </a:p>
        </p:txBody>
      </p:sp>
    </p:spTree>
    <p:extLst>
      <p:ext uri="{BB962C8B-B14F-4D97-AF65-F5344CB8AC3E}">
        <p14:creationId xmlns:p14="http://schemas.microsoft.com/office/powerpoint/2010/main" val="419950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F4FE8-C263-A7CB-80CA-255A99782B37}"/>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38192CEB-1B71-177F-52A3-3D9485F126FD}"/>
              </a:ext>
            </a:extLst>
          </p:cNvPr>
          <p:cNvSpPr txBox="1"/>
          <p:nvPr/>
        </p:nvSpPr>
        <p:spPr>
          <a:xfrm>
            <a:off x="394854" y="1152521"/>
            <a:ext cx="4729610" cy="1231106"/>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Recursos disponibles</a:t>
            </a:r>
          </a:p>
          <a:p>
            <a:pPr>
              <a:spcAft>
                <a:spcPts val="1200"/>
              </a:spcAft>
            </a:pPr>
            <a:endParaRPr lang="ca-ES" sz="3200" b="1">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A3378701-80DD-45B5-1EE2-9C2ED605E5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C6DBA694-9BD0-79BB-9F3F-6405D8D77A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01A4130A-D50B-2DF6-48FA-1287B5A596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sp>
        <p:nvSpPr>
          <p:cNvPr id="21" name="QuadreDeText 20">
            <a:extLst>
              <a:ext uri="{FF2B5EF4-FFF2-40B4-BE49-F238E27FC236}">
                <a16:creationId xmlns:a16="http://schemas.microsoft.com/office/drawing/2014/main" id="{C7491BE7-7B63-48B4-C931-451C79EA477B}"/>
              </a:ext>
            </a:extLst>
          </p:cNvPr>
          <p:cNvSpPr txBox="1"/>
          <p:nvPr/>
        </p:nvSpPr>
        <p:spPr>
          <a:xfrm>
            <a:off x="5902606" y="1832370"/>
            <a:ext cx="5975167" cy="4154984"/>
          </a:xfrm>
          <a:prstGeom prst="rect">
            <a:avLst/>
          </a:prstGeom>
          <a:noFill/>
        </p:spPr>
        <p:txBody>
          <a:bodyPr wrap="square">
            <a:spAutoFit/>
          </a:bodyPr>
          <a:lstStyle/>
          <a:p>
            <a:r>
              <a:rPr lang="ca-ES" sz="2400"/>
              <a:t>El model de desplegament de govern de la dada es basa en:</a:t>
            </a:r>
          </a:p>
          <a:p>
            <a:r>
              <a:rPr lang="ca-ES" sz="2400" b="1"/>
              <a:t>El Model </a:t>
            </a:r>
            <a:r>
              <a:rPr lang="ca-ES" sz="2400" b="1" err="1"/>
              <a:t>Alarcos</a:t>
            </a:r>
            <a:r>
              <a:rPr lang="ca-ES" sz="2400" b="1"/>
              <a:t> de Millora de Dades (MAMD</a:t>
            </a:r>
          </a:p>
          <a:p>
            <a:r>
              <a:rPr lang="ca-ES" sz="2400" b="1"/>
              <a:t>Les normes UNE</a:t>
            </a:r>
            <a:r>
              <a:rPr lang="ca-ES" sz="2400"/>
              <a:t>, específicament la UNE 0085, UNE 0080, UNE 0077, UNE 0078 i UNE 0079</a:t>
            </a:r>
          </a:p>
          <a:p>
            <a:r>
              <a:rPr lang="ca-ES" sz="2400" b="1"/>
              <a:t>La metodologia DAMA (Data Management </a:t>
            </a:r>
            <a:r>
              <a:rPr lang="ca-ES" sz="2400" b="1" err="1"/>
              <a:t>Association</a:t>
            </a:r>
            <a:r>
              <a:rPr lang="ca-ES" sz="2400" b="1"/>
              <a:t>)</a:t>
            </a:r>
            <a:r>
              <a:rPr lang="ca-ES" sz="2400"/>
              <a:t>, coneguda pel seu </a:t>
            </a:r>
            <a:r>
              <a:rPr lang="ca-ES" sz="2400" i="1"/>
              <a:t>Data Management </a:t>
            </a:r>
            <a:r>
              <a:rPr lang="ca-ES" sz="2400" i="1" err="1"/>
              <a:t>Body</a:t>
            </a:r>
            <a:r>
              <a:rPr lang="ca-ES" sz="2400" i="1"/>
              <a:t> of </a:t>
            </a:r>
            <a:r>
              <a:rPr lang="ca-ES" sz="2400" i="1" err="1"/>
              <a:t>Knowledge</a:t>
            </a:r>
            <a:r>
              <a:rPr lang="ca-ES" sz="2400" i="1"/>
              <a:t> (</a:t>
            </a:r>
            <a:r>
              <a:rPr lang="ca-ES" sz="2400" i="1" err="1"/>
              <a:t>DMBoK</a:t>
            </a:r>
            <a:endParaRPr lang="ca-ES" sz="2400" i="1"/>
          </a:p>
          <a:p>
            <a:endParaRPr lang="ca-ES" sz="2400"/>
          </a:p>
        </p:txBody>
      </p:sp>
      <p:pic>
        <p:nvPicPr>
          <p:cNvPr id="1026" name="Picture 2" descr="400">
            <a:extLst>
              <a:ext uri="{FF2B5EF4-FFF2-40B4-BE49-F238E27FC236}">
                <a16:creationId xmlns:a16="http://schemas.microsoft.com/office/drawing/2014/main" id="{EDB8DDAE-9A49-DCE7-0F6D-C00EC605B4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705" y="1956513"/>
            <a:ext cx="4609800" cy="453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9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C055-BF3E-6A02-F712-078D695CF191}"/>
            </a:ext>
          </a:extLst>
        </p:cNvPr>
        <p:cNvGrpSpPr/>
        <p:nvPr/>
      </p:nvGrpSpPr>
      <p:grpSpPr>
        <a:xfrm>
          <a:off x="0" y="0"/>
          <a:ext cx="0" cy="0"/>
          <a:chOff x="0" y="0"/>
          <a:chExt cx="0" cy="0"/>
        </a:xfrm>
      </p:grpSpPr>
      <p:pic>
        <p:nvPicPr>
          <p:cNvPr id="3" name="Gràfic 2">
            <a:extLst>
              <a:ext uri="{FF2B5EF4-FFF2-40B4-BE49-F238E27FC236}">
                <a16:creationId xmlns:a16="http://schemas.microsoft.com/office/drawing/2014/main" id="{3EFFADD6-6C67-0714-09C9-8F22C7CCC4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9" name="Gràfic 8">
            <a:extLst>
              <a:ext uri="{FF2B5EF4-FFF2-40B4-BE49-F238E27FC236}">
                <a16:creationId xmlns:a16="http://schemas.microsoft.com/office/drawing/2014/main" id="{6D9D4585-1DC8-827F-9230-CF7A76EFEE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10" name="Gràfic 9">
            <a:extLst>
              <a:ext uri="{FF2B5EF4-FFF2-40B4-BE49-F238E27FC236}">
                <a16:creationId xmlns:a16="http://schemas.microsoft.com/office/drawing/2014/main" id="{3D8E8E2C-135E-1087-534F-ACF3FDC30B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sp>
        <p:nvSpPr>
          <p:cNvPr id="8" name="CuadroTexto 2">
            <a:extLst>
              <a:ext uri="{FF2B5EF4-FFF2-40B4-BE49-F238E27FC236}">
                <a16:creationId xmlns:a16="http://schemas.microsoft.com/office/drawing/2014/main" id="{A3FBFF2F-A2E7-26E0-0451-12FEE4F295D4}"/>
              </a:ext>
            </a:extLst>
          </p:cNvPr>
          <p:cNvSpPr txBox="1"/>
          <p:nvPr/>
        </p:nvSpPr>
        <p:spPr>
          <a:xfrm>
            <a:off x="394854" y="1152521"/>
            <a:ext cx="4729610" cy="1231106"/>
          </a:xfrm>
          <a:prstGeom prst="rect">
            <a:avLst/>
          </a:prstGeom>
          <a:noFill/>
        </p:spPr>
        <p:txBody>
          <a:bodyPr wrap="square">
            <a:spAutoFit/>
          </a:bodyPr>
          <a:lstStyle/>
          <a:p>
            <a:pPr>
              <a:spcAft>
                <a:spcPts val="1200"/>
              </a:spcAft>
            </a:pPr>
            <a:r>
              <a:rPr lang="ca-ES" sz="3200" b="1" dirty="0">
                <a:solidFill>
                  <a:srgbClr val="003371"/>
                </a:solidFill>
                <a:latin typeface="Arial" panose="020B0604020202020204" pitchFamily="34" charset="0"/>
                <a:cs typeface="Arial" panose="020B0604020202020204" pitchFamily="34" charset="0"/>
              </a:rPr>
              <a:t>Recursos disponibles</a:t>
            </a:r>
          </a:p>
          <a:p>
            <a:pPr>
              <a:spcAft>
                <a:spcPts val="1200"/>
              </a:spcAft>
            </a:pPr>
            <a:endParaRPr lang="ca-ES" sz="3200" b="1" dirty="0">
              <a:solidFill>
                <a:srgbClr val="003371"/>
              </a:solidFill>
              <a:latin typeface="Arial" panose="020B0604020202020204" pitchFamily="34" charset="0"/>
              <a:cs typeface="Arial" panose="020B0604020202020204" pitchFamily="34" charset="0"/>
            </a:endParaRPr>
          </a:p>
        </p:txBody>
      </p:sp>
      <p:pic>
        <p:nvPicPr>
          <p:cNvPr id="4" name="Imatge 3">
            <a:extLst>
              <a:ext uri="{FF2B5EF4-FFF2-40B4-BE49-F238E27FC236}">
                <a16:creationId xmlns:a16="http://schemas.microsoft.com/office/drawing/2014/main" id="{1C183B2B-5517-4C8B-B226-14D2786FDC64}"/>
              </a:ext>
            </a:extLst>
          </p:cNvPr>
          <p:cNvPicPr>
            <a:picLocks noChangeAspect="1"/>
          </p:cNvPicPr>
          <p:nvPr/>
        </p:nvPicPr>
        <p:blipFill>
          <a:blip r:embed="rId8"/>
          <a:stretch>
            <a:fillRect/>
          </a:stretch>
        </p:blipFill>
        <p:spPr>
          <a:xfrm>
            <a:off x="1170982" y="1894362"/>
            <a:ext cx="8934909" cy="3930852"/>
          </a:xfrm>
          <a:prstGeom prst="rect">
            <a:avLst/>
          </a:prstGeom>
        </p:spPr>
      </p:pic>
    </p:spTree>
    <p:extLst>
      <p:ext uri="{BB962C8B-B14F-4D97-AF65-F5344CB8AC3E}">
        <p14:creationId xmlns:p14="http://schemas.microsoft.com/office/powerpoint/2010/main" val="224178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8F607-4801-6856-2239-6370F3B0EED8}"/>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5C9827DC-6383-33BB-F515-EE761D2DCC0C}"/>
              </a:ext>
            </a:extLst>
          </p:cNvPr>
          <p:cNvSpPr txBox="1"/>
          <p:nvPr/>
        </p:nvSpPr>
        <p:spPr>
          <a:xfrm>
            <a:off x="394854" y="1152521"/>
            <a:ext cx="4729610" cy="1231106"/>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Quadres de context</a:t>
            </a:r>
          </a:p>
          <a:p>
            <a:pPr>
              <a:spcAft>
                <a:spcPts val="1200"/>
              </a:spcAft>
            </a:pPr>
            <a:endParaRPr lang="ca-ES" sz="3200" b="1">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0DD91ADA-C497-7C2B-4197-0204D62318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D942EF55-D910-F8B0-F3DF-648F623D12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E0D95C1E-AEAC-7F22-0978-C94D62E4B6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pic>
        <p:nvPicPr>
          <p:cNvPr id="4" name="Imatge 3">
            <a:extLst>
              <a:ext uri="{FF2B5EF4-FFF2-40B4-BE49-F238E27FC236}">
                <a16:creationId xmlns:a16="http://schemas.microsoft.com/office/drawing/2014/main" id="{7154E064-F8A6-553E-FE2A-83603A3DD66A}"/>
              </a:ext>
            </a:extLst>
          </p:cNvPr>
          <p:cNvPicPr>
            <a:picLocks noChangeAspect="1"/>
          </p:cNvPicPr>
          <p:nvPr/>
        </p:nvPicPr>
        <p:blipFill>
          <a:blip r:embed="rId9"/>
          <a:srcRect t="1705"/>
          <a:stretch>
            <a:fillRect/>
          </a:stretch>
        </p:blipFill>
        <p:spPr>
          <a:xfrm>
            <a:off x="394854" y="1731924"/>
            <a:ext cx="3869973" cy="5125097"/>
          </a:xfrm>
          <a:prstGeom prst="rect">
            <a:avLst/>
          </a:prstGeom>
        </p:spPr>
      </p:pic>
      <p:pic>
        <p:nvPicPr>
          <p:cNvPr id="6" name="Imatge 5">
            <a:extLst>
              <a:ext uri="{FF2B5EF4-FFF2-40B4-BE49-F238E27FC236}">
                <a16:creationId xmlns:a16="http://schemas.microsoft.com/office/drawing/2014/main" id="{D77DC6D9-05B8-352D-B793-D387FEDE14BC}"/>
              </a:ext>
            </a:extLst>
          </p:cNvPr>
          <p:cNvPicPr>
            <a:picLocks noChangeAspect="1"/>
          </p:cNvPicPr>
          <p:nvPr/>
        </p:nvPicPr>
        <p:blipFill>
          <a:blip r:embed="rId10"/>
          <a:srcRect t="2655"/>
          <a:stretch>
            <a:fillRect/>
          </a:stretch>
        </p:blipFill>
        <p:spPr>
          <a:xfrm>
            <a:off x="4330738" y="1731923"/>
            <a:ext cx="3905749" cy="5125097"/>
          </a:xfrm>
          <a:prstGeom prst="rect">
            <a:avLst/>
          </a:prstGeom>
        </p:spPr>
      </p:pic>
      <p:pic>
        <p:nvPicPr>
          <p:cNvPr id="11" name="Imatge 10">
            <a:extLst>
              <a:ext uri="{FF2B5EF4-FFF2-40B4-BE49-F238E27FC236}">
                <a16:creationId xmlns:a16="http://schemas.microsoft.com/office/drawing/2014/main" id="{DCF8F29A-FF60-BE3B-9931-DB95B40FD358}"/>
              </a:ext>
            </a:extLst>
          </p:cNvPr>
          <p:cNvPicPr>
            <a:picLocks noChangeAspect="1"/>
          </p:cNvPicPr>
          <p:nvPr/>
        </p:nvPicPr>
        <p:blipFill>
          <a:blip r:embed="rId11"/>
          <a:stretch>
            <a:fillRect/>
          </a:stretch>
        </p:blipFill>
        <p:spPr>
          <a:xfrm>
            <a:off x="8302398" y="1650744"/>
            <a:ext cx="3815275" cy="5125097"/>
          </a:xfrm>
          <a:prstGeom prst="rect">
            <a:avLst/>
          </a:prstGeom>
        </p:spPr>
      </p:pic>
    </p:spTree>
    <p:extLst>
      <p:ext uri="{BB962C8B-B14F-4D97-AF65-F5344CB8AC3E}">
        <p14:creationId xmlns:p14="http://schemas.microsoft.com/office/powerpoint/2010/main" val="190227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93914-D85C-AB63-6607-CD7F71C25BF4}"/>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D264D84D-357B-25A1-A28F-B85205099147}"/>
              </a:ext>
            </a:extLst>
          </p:cNvPr>
          <p:cNvSpPr txBox="1"/>
          <p:nvPr/>
        </p:nvSpPr>
        <p:spPr>
          <a:xfrm>
            <a:off x="394853" y="1152521"/>
            <a:ext cx="9390169" cy="1231106"/>
          </a:xfrm>
          <a:prstGeom prst="rect">
            <a:avLst/>
          </a:prstGeom>
          <a:noFill/>
        </p:spPr>
        <p:txBody>
          <a:bodyPr wrap="square">
            <a:spAutoFit/>
          </a:bodyPr>
          <a:lstStyle/>
          <a:p>
            <a:pPr>
              <a:spcAft>
                <a:spcPts val="1200"/>
              </a:spcAft>
            </a:pPr>
            <a:r>
              <a:rPr lang="ca-ES" sz="3200" b="1" dirty="0">
                <a:solidFill>
                  <a:srgbClr val="003371"/>
                </a:solidFill>
                <a:latin typeface="Arial" panose="020B0604020202020204" pitchFamily="34" charset="0"/>
                <a:cs typeface="Arial" panose="020B0604020202020204" pitchFamily="34" charset="0"/>
              </a:rPr>
              <a:t>Recursos: diagnosi de la situació actual</a:t>
            </a:r>
          </a:p>
          <a:p>
            <a:pPr>
              <a:spcAft>
                <a:spcPts val="1200"/>
              </a:spcAft>
            </a:pPr>
            <a:endParaRPr lang="ca-ES" sz="3200" b="1" dirty="0">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9DD6172B-4BCC-33CC-E2F9-C314C8A3A9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19B8F32B-59C4-4D86-152D-0BEB24247F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0A6BB91E-56DD-A198-EC79-DC2FD75447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pic>
        <p:nvPicPr>
          <p:cNvPr id="5" name="Imatge 4">
            <a:extLst>
              <a:ext uri="{FF2B5EF4-FFF2-40B4-BE49-F238E27FC236}">
                <a16:creationId xmlns:a16="http://schemas.microsoft.com/office/drawing/2014/main" id="{9BDF6395-E024-35FC-52F2-2CAD7B293769}"/>
              </a:ext>
            </a:extLst>
          </p:cNvPr>
          <p:cNvPicPr>
            <a:picLocks noChangeAspect="1"/>
          </p:cNvPicPr>
          <p:nvPr/>
        </p:nvPicPr>
        <p:blipFill>
          <a:blip r:embed="rId9"/>
          <a:srcRect l="3234" t="1238"/>
          <a:stretch>
            <a:fillRect/>
          </a:stretch>
        </p:blipFill>
        <p:spPr>
          <a:xfrm>
            <a:off x="411516" y="1750004"/>
            <a:ext cx="1663761" cy="2289841"/>
          </a:xfrm>
          <a:prstGeom prst="rect">
            <a:avLst/>
          </a:prstGeom>
          <a:ln>
            <a:noFill/>
          </a:ln>
          <a:effectLst>
            <a:outerShdw blurRad="292100" dist="139700" dir="2700000" algn="tl" rotWithShape="0">
              <a:srgbClr val="333333">
                <a:alpha val="65000"/>
              </a:srgbClr>
            </a:outerShdw>
          </a:effectLst>
        </p:spPr>
      </p:pic>
      <p:pic>
        <p:nvPicPr>
          <p:cNvPr id="12" name="Imatge 11">
            <a:extLst>
              <a:ext uri="{FF2B5EF4-FFF2-40B4-BE49-F238E27FC236}">
                <a16:creationId xmlns:a16="http://schemas.microsoft.com/office/drawing/2014/main" id="{F1FEA064-377C-37DB-7473-BB9E1842EE5A}"/>
              </a:ext>
            </a:extLst>
          </p:cNvPr>
          <p:cNvPicPr>
            <a:picLocks noChangeAspect="1"/>
          </p:cNvPicPr>
          <p:nvPr/>
        </p:nvPicPr>
        <p:blipFill>
          <a:blip r:embed="rId10"/>
          <a:srcRect r="6953"/>
          <a:stretch>
            <a:fillRect/>
          </a:stretch>
        </p:blipFill>
        <p:spPr>
          <a:xfrm>
            <a:off x="626210" y="3256295"/>
            <a:ext cx="4111644" cy="1876539"/>
          </a:xfrm>
          <a:prstGeom prst="rect">
            <a:avLst/>
          </a:prstGeom>
          <a:ln>
            <a:noFill/>
          </a:ln>
          <a:effectLst>
            <a:outerShdw blurRad="292100" dist="139700" dir="2700000" algn="tl" rotWithShape="0">
              <a:srgbClr val="333333">
                <a:alpha val="65000"/>
              </a:srgbClr>
            </a:outerShdw>
          </a:effectLst>
        </p:spPr>
      </p:pic>
      <p:pic>
        <p:nvPicPr>
          <p:cNvPr id="14" name="Imatge 13">
            <a:extLst>
              <a:ext uri="{FF2B5EF4-FFF2-40B4-BE49-F238E27FC236}">
                <a16:creationId xmlns:a16="http://schemas.microsoft.com/office/drawing/2014/main" id="{AD16F455-83A9-F1DB-47DF-B675DFA0DA10}"/>
              </a:ext>
            </a:extLst>
          </p:cNvPr>
          <p:cNvPicPr>
            <a:picLocks noChangeAspect="1"/>
          </p:cNvPicPr>
          <p:nvPr/>
        </p:nvPicPr>
        <p:blipFill>
          <a:blip r:embed="rId11"/>
          <a:stretch>
            <a:fillRect/>
          </a:stretch>
        </p:blipFill>
        <p:spPr>
          <a:xfrm>
            <a:off x="863863" y="4788430"/>
            <a:ext cx="4553064" cy="1600940"/>
          </a:xfrm>
          <a:prstGeom prst="rect">
            <a:avLst/>
          </a:prstGeom>
          <a:ln>
            <a:noFill/>
          </a:ln>
          <a:effectLst>
            <a:outerShdw blurRad="292100" dist="139700" dir="2700000" algn="tl" rotWithShape="0">
              <a:srgbClr val="333333">
                <a:alpha val="65000"/>
              </a:srgbClr>
            </a:outerShdw>
          </a:effectLst>
        </p:spPr>
      </p:pic>
      <p:sp>
        <p:nvSpPr>
          <p:cNvPr id="27" name="QuadreDeText 26">
            <a:extLst>
              <a:ext uri="{FF2B5EF4-FFF2-40B4-BE49-F238E27FC236}">
                <a16:creationId xmlns:a16="http://schemas.microsoft.com/office/drawing/2014/main" id="{D5AF736B-8724-4BA0-7DE9-20989C298783}"/>
              </a:ext>
            </a:extLst>
          </p:cNvPr>
          <p:cNvSpPr txBox="1"/>
          <p:nvPr/>
        </p:nvSpPr>
        <p:spPr>
          <a:xfrm>
            <a:off x="5902606" y="1832370"/>
            <a:ext cx="5975167" cy="3046988"/>
          </a:xfrm>
          <a:prstGeom prst="rect">
            <a:avLst/>
          </a:prstGeom>
          <a:noFill/>
        </p:spPr>
        <p:txBody>
          <a:bodyPr wrap="square">
            <a:spAutoFit/>
          </a:bodyPr>
          <a:lstStyle/>
          <a:p>
            <a:r>
              <a:rPr lang="ca-ES" sz="2400" dirty="0"/>
              <a:t>Eina de diagnosi de la situació actual entorn de 3 eixos: </a:t>
            </a:r>
          </a:p>
          <a:p>
            <a:endParaRPr lang="ca-ES" sz="2400" dirty="0"/>
          </a:p>
          <a:p>
            <a:pPr marL="342900" indent="-342900">
              <a:buFont typeface="Arial" panose="020B0604020202020204" pitchFamily="34" charset="0"/>
              <a:buChar char="•"/>
            </a:pPr>
            <a:r>
              <a:rPr lang="es-ES" sz="2400" dirty="0"/>
              <a:t>Govern de la dada</a:t>
            </a:r>
          </a:p>
          <a:p>
            <a:pPr marL="342900" indent="-342900">
              <a:buFont typeface="Arial" panose="020B0604020202020204" pitchFamily="34" charset="0"/>
              <a:buChar char="•"/>
            </a:pPr>
            <a:r>
              <a:rPr lang="es-ES" sz="2400" dirty="0" err="1"/>
              <a:t>Gestió</a:t>
            </a:r>
            <a:r>
              <a:rPr lang="es-ES" sz="2400" dirty="0"/>
              <a:t> de la dada</a:t>
            </a:r>
          </a:p>
          <a:p>
            <a:pPr marL="342900" indent="-342900">
              <a:buFont typeface="Arial" panose="020B0604020202020204" pitchFamily="34" charset="0"/>
              <a:buChar char="•"/>
            </a:pPr>
            <a:r>
              <a:rPr lang="es-ES" sz="2400" dirty="0" err="1"/>
              <a:t>Gestió</a:t>
            </a:r>
            <a:r>
              <a:rPr lang="es-ES" sz="2400" dirty="0"/>
              <a:t> de la </a:t>
            </a:r>
            <a:r>
              <a:rPr lang="es-ES" sz="2400" dirty="0" err="1"/>
              <a:t>qualitat</a:t>
            </a:r>
            <a:r>
              <a:rPr lang="es-ES" sz="2400" dirty="0"/>
              <a:t> de la dada</a:t>
            </a:r>
            <a:r>
              <a:rPr lang="ca-ES" sz="2400" dirty="0"/>
              <a:t> </a:t>
            </a:r>
          </a:p>
          <a:p>
            <a:endParaRPr lang="ca-ES" sz="2400" dirty="0"/>
          </a:p>
          <a:p>
            <a:endParaRPr lang="ca-ES" sz="2400" dirty="0"/>
          </a:p>
        </p:txBody>
      </p:sp>
    </p:spTree>
    <p:extLst>
      <p:ext uri="{BB962C8B-B14F-4D97-AF65-F5344CB8AC3E}">
        <p14:creationId xmlns:p14="http://schemas.microsoft.com/office/powerpoint/2010/main" val="60866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87D5-C67C-EE99-BA26-C1477A577106}"/>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655B558D-69B6-AA0B-244B-3A222BD81E70}"/>
              </a:ext>
            </a:extLst>
          </p:cNvPr>
          <p:cNvSpPr txBox="1"/>
          <p:nvPr/>
        </p:nvSpPr>
        <p:spPr>
          <a:xfrm>
            <a:off x="394853" y="1152521"/>
            <a:ext cx="7589649" cy="1231106"/>
          </a:xfrm>
          <a:prstGeom prst="rect">
            <a:avLst/>
          </a:prstGeom>
          <a:noFill/>
        </p:spPr>
        <p:txBody>
          <a:bodyPr wrap="square">
            <a:spAutoFit/>
          </a:bodyPr>
          <a:lstStyle/>
          <a:p>
            <a:pPr>
              <a:spcAft>
                <a:spcPts val="1200"/>
              </a:spcAft>
            </a:pPr>
            <a:r>
              <a:rPr lang="ca-ES" sz="3200" b="1" dirty="0">
                <a:solidFill>
                  <a:srgbClr val="003371"/>
                </a:solidFill>
                <a:latin typeface="Arial" panose="020B0604020202020204" pitchFamily="34" charset="0"/>
                <a:cs typeface="Arial" panose="020B0604020202020204" pitchFamily="34" charset="0"/>
              </a:rPr>
              <a:t>Recursos: model d’informe</a:t>
            </a:r>
          </a:p>
          <a:p>
            <a:pPr>
              <a:spcAft>
                <a:spcPts val="1200"/>
              </a:spcAft>
            </a:pPr>
            <a:endParaRPr lang="ca-ES" sz="3200" b="1" dirty="0">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227370DD-3F29-ABA4-82E2-8AF0E80BE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FEE0A43F-0C8D-531E-3A1F-D998100CC8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A7D0FCF2-2E2F-FA7D-42F4-EBC120C315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pic>
        <p:nvPicPr>
          <p:cNvPr id="16" name="Imatge 15">
            <a:extLst>
              <a:ext uri="{FF2B5EF4-FFF2-40B4-BE49-F238E27FC236}">
                <a16:creationId xmlns:a16="http://schemas.microsoft.com/office/drawing/2014/main" id="{82CEF84E-3786-9215-3294-3E588DB21F94}"/>
              </a:ext>
            </a:extLst>
          </p:cNvPr>
          <p:cNvPicPr>
            <a:picLocks noChangeAspect="1"/>
          </p:cNvPicPr>
          <p:nvPr/>
        </p:nvPicPr>
        <p:blipFill>
          <a:blip r:embed="rId9"/>
          <a:stretch>
            <a:fillRect/>
          </a:stretch>
        </p:blipFill>
        <p:spPr>
          <a:xfrm>
            <a:off x="498549" y="2081362"/>
            <a:ext cx="6342997" cy="2859723"/>
          </a:xfrm>
          <a:prstGeom prst="rect">
            <a:avLst/>
          </a:prstGeom>
        </p:spPr>
      </p:pic>
      <p:sp>
        <p:nvSpPr>
          <p:cNvPr id="3" name="QuadreDeText 2">
            <a:extLst>
              <a:ext uri="{FF2B5EF4-FFF2-40B4-BE49-F238E27FC236}">
                <a16:creationId xmlns:a16="http://schemas.microsoft.com/office/drawing/2014/main" id="{21023D00-9ED3-8D2B-2F18-280207947F48}"/>
              </a:ext>
            </a:extLst>
          </p:cNvPr>
          <p:cNvSpPr txBox="1"/>
          <p:nvPr/>
        </p:nvSpPr>
        <p:spPr>
          <a:xfrm>
            <a:off x="498549" y="5065764"/>
            <a:ext cx="10615653" cy="1200329"/>
          </a:xfrm>
          <a:prstGeom prst="rect">
            <a:avLst/>
          </a:prstGeom>
          <a:noFill/>
        </p:spPr>
        <p:txBody>
          <a:bodyPr wrap="square">
            <a:spAutoFit/>
          </a:bodyPr>
          <a:lstStyle/>
          <a:p>
            <a:r>
              <a:rPr lang="ca-ES" sz="2400" dirty="0"/>
              <a:t>A partir del document de diagnosi i d’un sistema de priorització, esquema per a elaborar l’informe final de diagnosi i pla d’acció. </a:t>
            </a:r>
          </a:p>
          <a:p>
            <a:endParaRPr lang="ca-ES" sz="2400" dirty="0"/>
          </a:p>
        </p:txBody>
      </p:sp>
    </p:spTree>
    <p:extLst>
      <p:ext uri="{BB962C8B-B14F-4D97-AF65-F5344CB8AC3E}">
        <p14:creationId xmlns:p14="http://schemas.microsoft.com/office/powerpoint/2010/main" val="3774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080C-FEDA-44D0-97AF-FA53D4E50916}"/>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1D04F26F-C46B-D25A-EEE5-34BC9C53A601}"/>
              </a:ext>
            </a:extLst>
          </p:cNvPr>
          <p:cNvSpPr txBox="1"/>
          <p:nvPr/>
        </p:nvSpPr>
        <p:spPr>
          <a:xfrm>
            <a:off x="394853" y="1152521"/>
            <a:ext cx="6505567" cy="1231106"/>
          </a:xfrm>
          <a:prstGeom prst="rect">
            <a:avLst/>
          </a:prstGeom>
          <a:noFill/>
        </p:spPr>
        <p:txBody>
          <a:bodyPr wrap="square">
            <a:spAutoFit/>
          </a:bodyPr>
          <a:lstStyle/>
          <a:p>
            <a:pPr>
              <a:spcAft>
                <a:spcPts val="1200"/>
              </a:spcAft>
            </a:pPr>
            <a:r>
              <a:rPr lang="ca-ES" sz="3200" b="1" dirty="0">
                <a:solidFill>
                  <a:srgbClr val="003371"/>
                </a:solidFill>
                <a:latin typeface="Arial" panose="020B0604020202020204" pitchFamily="34" charset="0"/>
                <a:cs typeface="Arial" panose="020B0604020202020204" pitchFamily="34" charset="0"/>
              </a:rPr>
              <a:t>Recursos: inventari de dades</a:t>
            </a:r>
          </a:p>
          <a:p>
            <a:pPr>
              <a:spcAft>
                <a:spcPts val="1200"/>
              </a:spcAft>
            </a:pPr>
            <a:endParaRPr lang="ca-ES" sz="3200" b="1" dirty="0">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A52644B9-6F53-4A6A-A7F7-D04D7A46AB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EC311D8E-C54D-91A4-3B00-7B68DD1B91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708AC6E2-2101-8B5B-558A-13F0355ECA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pic>
        <p:nvPicPr>
          <p:cNvPr id="18" name="Imatge 17">
            <a:extLst>
              <a:ext uri="{FF2B5EF4-FFF2-40B4-BE49-F238E27FC236}">
                <a16:creationId xmlns:a16="http://schemas.microsoft.com/office/drawing/2014/main" id="{100ADCA0-A216-E54F-E2F4-5AB281E8563F}"/>
              </a:ext>
            </a:extLst>
          </p:cNvPr>
          <p:cNvPicPr>
            <a:picLocks noChangeAspect="1"/>
          </p:cNvPicPr>
          <p:nvPr/>
        </p:nvPicPr>
        <p:blipFill>
          <a:blip r:embed="rId9"/>
          <a:stretch>
            <a:fillRect/>
          </a:stretch>
        </p:blipFill>
        <p:spPr>
          <a:xfrm>
            <a:off x="636355" y="1975999"/>
            <a:ext cx="2448460" cy="3406736"/>
          </a:xfrm>
          <a:prstGeom prst="rect">
            <a:avLst/>
          </a:prstGeom>
          <a:ln>
            <a:noFill/>
          </a:ln>
          <a:effectLst>
            <a:outerShdw blurRad="292100" dist="139700" dir="2700000" algn="tl" rotWithShape="0">
              <a:srgbClr val="333333">
                <a:alpha val="65000"/>
              </a:srgbClr>
            </a:outerShdw>
          </a:effectLst>
        </p:spPr>
      </p:pic>
      <p:pic>
        <p:nvPicPr>
          <p:cNvPr id="24" name="Imatge 23">
            <a:extLst>
              <a:ext uri="{FF2B5EF4-FFF2-40B4-BE49-F238E27FC236}">
                <a16:creationId xmlns:a16="http://schemas.microsoft.com/office/drawing/2014/main" id="{FDF1F1F5-1453-29D8-E635-C11ABAD5BF78}"/>
              </a:ext>
            </a:extLst>
          </p:cNvPr>
          <p:cNvPicPr>
            <a:picLocks noChangeAspect="1"/>
          </p:cNvPicPr>
          <p:nvPr/>
        </p:nvPicPr>
        <p:blipFill>
          <a:blip r:embed="rId10"/>
          <a:stretch>
            <a:fillRect/>
          </a:stretch>
        </p:blipFill>
        <p:spPr>
          <a:xfrm>
            <a:off x="1027764" y="4766699"/>
            <a:ext cx="5068236" cy="1232073"/>
          </a:xfrm>
          <a:prstGeom prst="rect">
            <a:avLst/>
          </a:prstGeom>
        </p:spPr>
      </p:pic>
      <p:sp>
        <p:nvSpPr>
          <p:cNvPr id="3" name="QuadreDeText 2">
            <a:extLst>
              <a:ext uri="{FF2B5EF4-FFF2-40B4-BE49-F238E27FC236}">
                <a16:creationId xmlns:a16="http://schemas.microsoft.com/office/drawing/2014/main" id="{E02D2AFD-ACD0-460B-F574-F0857DABE7BF}"/>
              </a:ext>
            </a:extLst>
          </p:cNvPr>
          <p:cNvSpPr txBox="1"/>
          <p:nvPr/>
        </p:nvSpPr>
        <p:spPr>
          <a:xfrm>
            <a:off x="3561882" y="1990114"/>
            <a:ext cx="7467479" cy="830997"/>
          </a:xfrm>
          <a:prstGeom prst="rect">
            <a:avLst/>
          </a:prstGeom>
          <a:noFill/>
        </p:spPr>
        <p:txBody>
          <a:bodyPr wrap="square">
            <a:spAutoFit/>
          </a:bodyPr>
          <a:lstStyle/>
          <a:p>
            <a:r>
              <a:rPr lang="ca-ES" sz="2400" dirty="0"/>
              <a:t>Inventari d’actius de dades (model i guia d’implantació)</a:t>
            </a:r>
          </a:p>
          <a:p>
            <a:endParaRPr lang="ca-ES" sz="2400" dirty="0"/>
          </a:p>
        </p:txBody>
      </p:sp>
    </p:spTree>
    <p:extLst>
      <p:ext uri="{BB962C8B-B14F-4D97-AF65-F5344CB8AC3E}">
        <p14:creationId xmlns:p14="http://schemas.microsoft.com/office/powerpoint/2010/main" val="364755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35E2-D441-1E09-7E0A-43B1FF6C77F0}"/>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BC2CF9BE-3A7F-EC1E-E02F-21E1D196157C}"/>
              </a:ext>
            </a:extLst>
          </p:cNvPr>
          <p:cNvSpPr txBox="1"/>
          <p:nvPr/>
        </p:nvSpPr>
        <p:spPr>
          <a:xfrm>
            <a:off x="560718" y="1152521"/>
            <a:ext cx="11232964" cy="1723549"/>
          </a:xfrm>
          <a:prstGeom prst="rect">
            <a:avLst/>
          </a:prstGeom>
          <a:noFill/>
        </p:spPr>
        <p:txBody>
          <a:bodyPr wrap="square">
            <a:spAutoFit/>
          </a:bodyPr>
          <a:lstStyle/>
          <a:p>
            <a:pPr>
              <a:spcAft>
                <a:spcPts val="1200"/>
              </a:spcAft>
            </a:pPr>
            <a:r>
              <a:rPr lang="ca-ES" sz="3200" b="1" dirty="0">
                <a:solidFill>
                  <a:srgbClr val="003371"/>
                </a:solidFill>
                <a:latin typeface="Arial" panose="020B0604020202020204" pitchFamily="34" charset="0"/>
                <a:cs typeface="Arial" panose="020B0604020202020204" pitchFamily="34" charset="0"/>
              </a:rPr>
              <a:t>Recursos: representació gràfica de SI, dades mestres i de referència</a:t>
            </a:r>
          </a:p>
          <a:p>
            <a:pPr>
              <a:spcAft>
                <a:spcPts val="1200"/>
              </a:spcAft>
            </a:pPr>
            <a:endParaRPr lang="ca-ES" sz="3200" b="1" dirty="0">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11642AD7-33EF-536A-A7E4-645731B44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92ACC2F7-1C41-978D-921D-0E27BFA2EE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B9B49BC4-398C-70C0-803C-5B718C472F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pic>
        <p:nvPicPr>
          <p:cNvPr id="20" name="Imatge 19">
            <a:extLst>
              <a:ext uri="{FF2B5EF4-FFF2-40B4-BE49-F238E27FC236}">
                <a16:creationId xmlns:a16="http://schemas.microsoft.com/office/drawing/2014/main" id="{0BF5A3F6-47FF-D0F8-5BF4-DE28D1A34109}"/>
              </a:ext>
            </a:extLst>
          </p:cNvPr>
          <p:cNvPicPr>
            <a:picLocks noChangeAspect="1"/>
          </p:cNvPicPr>
          <p:nvPr/>
        </p:nvPicPr>
        <p:blipFill>
          <a:blip r:embed="rId9"/>
          <a:stretch>
            <a:fillRect/>
          </a:stretch>
        </p:blipFill>
        <p:spPr>
          <a:xfrm>
            <a:off x="394854" y="2161154"/>
            <a:ext cx="2324784" cy="3302385"/>
          </a:xfrm>
          <a:prstGeom prst="rect">
            <a:avLst/>
          </a:prstGeom>
          <a:ln>
            <a:noFill/>
          </a:ln>
          <a:effectLst>
            <a:outerShdw blurRad="292100" dist="139700" dir="2700000" algn="tl" rotWithShape="0">
              <a:srgbClr val="333333">
                <a:alpha val="65000"/>
              </a:srgbClr>
            </a:outerShdw>
          </a:effectLst>
        </p:spPr>
      </p:pic>
      <p:pic>
        <p:nvPicPr>
          <p:cNvPr id="3" name="Imatge 2" descr="Imatge que conté text, captura de pantalla, diagrama, nombre&#10;&#10;Pot ser que el contingut generat amb IA no sigui correcte.">
            <a:extLst>
              <a:ext uri="{FF2B5EF4-FFF2-40B4-BE49-F238E27FC236}">
                <a16:creationId xmlns:a16="http://schemas.microsoft.com/office/drawing/2014/main" id="{5257B274-A895-6B98-81BA-89ACCB2E3F28}"/>
              </a:ext>
            </a:extLst>
          </p:cNvPr>
          <p:cNvPicPr>
            <a:picLocks noChangeAspect="1"/>
          </p:cNvPicPr>
          <p:nvPr/>
        </p:nvPicPr>
        <p:blipFill rotWithShape="1">
          <a:blip r:embed="rId10"/>
          <a:srcRect l="17839" t="21574" r="27007" b="26739"/>
          <a:stretch/>
        </p:blipFill>
        <p:spPr bwMode="auto">
          <a:xfrm>
            <a:off x="6915804" y="3273106"/>
            <a:ext cx="4155706" cy="2190433"/>
          </a:xfrm>
          <a:prstGeom prst="rect">
            <a:avLst/>
          </a:prstGeom>
          <a:ln>
            <a:noFill/>
          </a:ln>
          <a:extLst>
            <a:ext uri="{53640926-AAD7-44D8-BBD7-CCE9431645EC}">
              <a14:shadowObscured xmlns:a14="http://schemas.microsoft.com/office/drawing/2010/main"/>
            </a:ext>
          </a:extLst>
        </p:spPr>
      </p:pic>
      <p:sp>
        <p:nvSpPr>
          <p:cNvPr id="5" name="QuadreDeText 4">
            <a:extLst>
              <a:ext uri="{FF2B5EF4-FFF2-40B4-BE49-F238E27FC236}">
                <a16:creationId xmlns:a16="http://schemas.microsoft.com/office/drawing/2014/main" id="{A4016BA4-16BF-1869-C6B3-335B0C461313}"/>
              </a:ext>
            </a:extLst>
          </p:cNvPr>
          <p:cNvSpPr txBox="1"/>
          <p:nvPr/>
        </p:nvSpPr>
        <p:spPr>
          <a:xfrm>
            <a:off x="3019774" y="4794647"/>
            <a:ext cx="8546016" cy="1661993"/>
          </a:xfrm>
          <a:prstGeom prst="rect">
            <a:avLst/>
          </a:prstGeom>
          <a:noFill/>
        </p:spPr>
        <p:txBody>
          <a:bodyPr wrap="square">
            <a:spAutoFit/>
          </a:bodyPr>
          <a:lstStyle/>
          <a:p>
            <a:pPr algn="just">
              <a:spcAft>
                <a:spcPts val="1200"/>
              </a:spcAft>
              <a:buNone/>
            </a:pPr>
            <a:r>
              <a:rPr lang="ca-ES" sz="1800" dirty="0">
                <a:solidFill>
                  <a:srgbClr val="21211E"/>
                </a:solidFill>
                <a:effectLst/>
                <a:latin typeface="Arial" panose="020B0604020202020204" pitchFamily="34" charset="0"/>
                <a:ea typeface="Noto Sans HK"/>
                <a:cs typeface="Arial" panose="020B0604020202020204" pitchFamily="34" charset="0"/>
              </a:rPr>
              <a:t>En verd, dades mestres. </a:t>
            </a:r>
          </a:p>
          <a:p>
            <a:pPr algn="just">
              <a:spcAft>
                <a:spcPts val="1200"/>
              </a:spcAft>
              <a:buNone/>
            </a:pPr>
            <a:r>
              <a:rPr lang="ca-ES" dirty="0">
                <a:solidFill>
                  <a:srgbClr val="21211E"/>
                </a:solidFill>
                <a:latin typeface="Arial" panose="020B0604020202020204" pitchFamily="34" charset="0"/>
                <a:ea typeface="Noto Sans HK"/>
                <a:cs typeface="Arial" panose="020B0604020202020204" pitchFamily="34" charset="0"/>
              </a:rPr>
              <a:t>En groc, dades de referència. </a:t>
            </a:r>
          </a:p>
          <a:p>
            <a:pPr algn="just">
              <a:spcAft>
                <a:spcPts val="1200"/>
              </a:spcAft>
              <a:buNone/>
            </a:pPr>
            <a:r>
              <a:rPr lang="ca-ES" sz="1800" dirty="0">
                <a:solidFill>
                  <a:srgbClr val="21211E"/>
                </a:solidFill>
                <a:effectLst/>
                <a:latin typeface="Arial" panose="020B0604020202020204" pitchFamily="34" charset="0"/>
                <a:ea typeface="Noto Sans HK"/>
                <a:cs typeface="Arial" panose="020B0604020202020204" pitchFamily="34" charset="0"/>
              </a:rPr>
              <a:t>En vermell dades duplicades que no són </a:t>
            </a:r>
            <a:r>
              <a:rPr lang="ca-ES" dirty="0">
                <a:solidFill>
                  <a:srgbClr val="21211E"/>
                </a:solidFill>
                <a:latin typeface="Arial" panose="020B0604020202020204" pitchFamily="34" charset="0"/>
                <a:ea typeface="Noto Sans HK"/>
                <a:cs typeface="Arial" panose="020B0604020202020204" pitchFamily="34" charset="0"/>
              </a:rPr>
              <a:t>predominats </a:t>
            </a:r>
          </a:p>
          <a:p>
            <a:pPr algn="just">
              <a:spcAft>
                <a:spcPts val="1200"/>
              </a:spcAft>
              <a:buNone/>
            </a:pPr>
            <a:r>
              <a:rPr lang="ca-ES" sz="1800" dirty="0">
                <a:solidFill>
                  <a:srgbClr val="21211E"/>
                </a:solidFill>
                <a:effectLst/>
                <a:latin typeface="Arial" panose="020B0604020202020204" pitchFamily="34" charset="0"/>
                <a:ea typeface="Noto Sans HK"/>
                <a:cs typeface="Arial" panose="020B0604020202020204" pitchFamily="34" charset="0"/>
              </a:rPr>
              <a:t>En gris, taules de referència </a:t>
            </a:r>
            <a:r>
              <a:rPr lang="ca-ES" dirty="0">
                <a:solidFill>
                  <a:srgbClr val="21211E"/>
                </a:solidFill>
                <a:latin typeface="Arial" panose="020B0604020202020204" pitchFamily="34" charset="0"/>
                <a:ea typeface="Noto Sans HK"/>
                <a:cs typeface="Arial" panose="020B0604020202020204" pitchFamily="34" charset="0"/>
              </a:rPr>
              <a:t>inexistents que provoquen problemes de qualitat. </a:t>
            </a:r>
            <a:endParaRPr lang="ca-ES" sz="1800" dirty="0">
              <a:solidFill>
                <a:srgbClr val="21211E"/>
              </a:solidFill>
              <a:effectLst/>
              <a:latin typeface="Arial" panose="020B0604020202020204" pitchFamily="34" charset="0"/>
              <a:ea typeface="Noto Sans HK"/>
              <a:cs typeface="Arial" panose="020B0604020202020204" pitchFamily="34" charset="0"/>
            </a:endParaRPr>
          </a:p>
        </p:txBody>
      </p:sp>
      <p:sp>
        <p:nvSpPr>
          <p:cNvPr id="4" name="QuadreDeText 3">
            <a:extLst>
              <a:ext uri="{FF2B5EF4-FFF2-40B4-BE49-F238E27FC236}">
                <a16:creationId xmlns:a16="http://schemas.microsoft.com/office/drawing/2014/main" id="{2359D78A-6871-8286-8498-9CC880FA78E8}"/>
              </a:ext>
            </a:extLst>
          </p:cNvPr>
          <p:cNvSpPr txBox="1"/>
          <p:nvPr/>
        </p:nvSpPr>
        <p:spPr>
          <a:xfrm>
            <a:off x="3113592" y="2280005"/>
            <a:ext cx="8358379" cy="1569660"/>
          </a:xfrm>
          <a:prstGeom prst="rect">
            <a:avLst/>
          </a:prstGeom>
          <a:noFill/>
        </p:spPr>
        <p:txBody>
          <a:bodyPr wrap="square">
            <a:spAutoFit/>
          </a:bodyPr>
          <a:lstStyle/>
          <a:p>
            <a:r>
              <a:rPr lang="ca-ES" sz="2400" dirty="0"/>
              <a:t>Guia per a representar els actius de dades i la relació entre taules i atributs metres i de referència: permet prioritzar les actuacions sobre les dades </a:t>
            </a:r>
          </a:p>
          <a:p>
            <a:endParaRPr lang="ca-ES" sz="2400" dirty="0"/>
          </a:p>
        </p:txBody>
      </p:sp>
    </p:spTree>
    <p:extLst>
      <p:ext uri="{BB962C8B-B14F-4D97-AF65-F5344CB8AC3E}">
        <p14:creationId xmlns:p14="http://schemas.microsoft.com/office/powerpoint/2010/main" val="357334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3F17F-40F6-4E8E-1889-4F72D27D8EBD}"/>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85127E96-FCA1-7890-92F7-F570EF4C00B0}"/>
              </a:ext>
            </a:extLst>
          </p:cNvPr>
          <p:cNvSpPr txBox="1"/>
          <p:nvPr/>
        </p:nvSpPr>
        <p:spPr>
          <a:xfrm>
            <a:off x="394855" y="1152521"/>
            <a:ext cx="11876684" cy="1077218"/>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Oficina Municipal de Govern de la Dada i de la Intel·ligència Artificial: assistència per al desplegament</a:t>
            </a:r>
          </a:p>
        </p:txBody>
      </p:sp>
      <p:pic>
        <p:nvPicPr>
          <p:cNvPr id="7" name="Gràfic 6">
            <a:extLst>
              <a:ext uri="{FF2B5EF4-FFF2-40B4-BE49-F238E27FC236}">
                <a16:creationId xmlns:a16="http://schemas.microsoft.com/office/drawing/2014/main" id="{5A5C86C9-3580-0EB6-B83F-AA3F75EE17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07A30084-8E2E-04EC-C0D6-AB035425F5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80733DF7-AF42-CFB9-31AC-3C2E672785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sp>
        <p:nvSpPr>
          <p:cNvPr id="49" name="QuadreDeText 48">
            <a:extLst>
              <a:ext uri="{FF2B5EF4-FFF2-40B4-BE49-F238E27FC236}">
                <a16:creationId xmlns:a16="http://schemas.microsoft.com/office/drawing/2014/main" id="{A3F42FE5-D098-0210-E252-31AB32B7D3FB}"/>
              </a:ext>
            </a:extLst>
          </p:cNvPr>
          <p:cNvSpPr txBox="1"/>
          <p:nvPr/>
        </p:nvSpPr>
        <p:spPr>
          <a:xfrm>
            <a:off x="470270" y="2229739"/>
            <a:ext cx="11402290" cy="4093428"/>
          </a:xfrm>
          <a:prstGeom prst="rect">
            <a:avLst/>
          </a:prstGeom>
          <a:noFill/>
        </p:spPr>
        <p:txBody>
          <a:bodyPr wrap="square" rtlCol="0">
            <a:spAutoFit/>
          </a:bodyPr>
          <a:lstStyle/>
          <a:p>
            <a:r>
              <a:rPr lang="ca-ES" sz="2600" dirty="0"/>
              <a:t>S’elabora un pla específic amb cada ens local que pot incloure:</a:t>
            </a:r>
          </a:p>
          <a:p>
            <a:r>
              <a:rPr lang="ca-ES" sz="2600" dirty="0"/>
              <a:t>- Diagnosi de la situació actual: actius de dades i identificació dels punts febles</a:t>
            </a:r>
          </a:p>
          <a:p>
            <a:r>
              <a:rPr lang="ca-ES" sz="2600" dirty="0"/>
              <a:t>- Elaboració de l'estratègia per a desplegar el govern de la dada, l'obertura de dades públiques i impulsar l'orientació a la dada en l'organització</a:t>
            </a:r>
          </a:p>
          <a:p>
            <a:r>
              <a:rPr lang="ca-ES" sz="2600" dirty="0"/>
              <a:t>- Elaboració del catàleg de dades i/o el catàleg de metadades en un àmbit concret</a:t>
            </a:r>
          </a:p>
          <a:p>
            <a:r>
              <a:rPr lang="ca-ES" sz="2600" dirty="0"/>
              <a:t>- Accions de sensibilització adreçades a l'organització</a:t>
            </a:r>
          </a:p>
          <a:p>
            <a:r>
              <a:rPr lang="ca-ES" sz="2600" dirty="0">
                <a:highlight>
                  <a:srgbClr val="FFFF00"/>
                </a:highlight>
              </a:rPr>
              <a:t>- Organització d'iniciatives reutilitzant dades públiques que tinguin per objectiu la millora dels serveis i les polítiques públiques</a:t>
            </a:r>
            <a:r>
              <a:rPr lang="ca-ES" sz="2600" dirty="0">
                <a:highlight>
                  <a:srgbClr val="FFFF00"/>
                </a:highlight>
                <a:sym typeface="Wingdings" panose="05000000000000000000" pitchFamily="2" charset="2"/>
              </a:rPr>
              <a:t> </a:t>
            </a:r>
            <a:r>
              <a:rPr lang="ca-ES" sz="2600" dirty="0" err="1">
                <a:highlight>
                  <a:srgbClr val="FFFF00"/>
                </a:highlight>
                <a:sym typeface="Wingdings" panose="05000000000000000000" pitchFamily="2" charset="2"/>
              </a:rPr>
              <a:t>hackaton</a:t>
            </a:r>
            <a:endParaRPr lang="ca-ES" sz="2600" dirty="0">
              <a:highlight>
                <a:srgbClr val="FFFF00"/>
              </a:highlight>
            </a:endParaRPr>
          </a:p>
        </p:txBody>
      </p:sp>
    </p:spTree>
    <p:extLst>
      <p:ext uri="{BB962C8B-B14F-4D97-AF65-F5344CB8AC3E}">
        <p14:creationId xmlns:p14="http://schemas.microsoft.com/office/powerpoint/2010/main" val="277365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6C0A9-B631-2A0F-E1E6-A4C603FA418A}"/>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C98853D8-893C-E055-4127-714DFFA66DEC}"/>
              </a:ext>
            </a:extLst>
          </p:cNvPr>
          <p:cNvSpPr txBox="1"/>
          <p:nvPr/>
        </p:nvSpPr>
        <p:spPr>
          <a:xfrm>
            <a:off x="510137" y="1082800"/>
            <a:ext cx="11876684" cy="584775"/>
          </a:xfrm>
          <a:prstGeom prst="rect">
            <a:avLst/>
          </a:prstGeom>
          <a:noFill/>
        </p:spPr>
        <p:txBody>
          <a:bodyPr wrap="square">
            <a:spAutoFit/>
          </a:bodyPr>
          <a:lstStyle/>
          <a:p>
            <a:pPr>
              <a:spcAft>
                <a:spcPts val="1200"/>
              </a:spcAft>
            </a:pPr>
            <a:r>
              <a:rPr lang="ca-ES" sz="3200" b="1" noProof="0" dirty="0">
                <a:solidFill>
                  <a:srgbClr val="003371"/>
                </a:solidFill>
                <a:latin typeface="Arial" panose="020B0604020202020204" pitchFamily="34" charset="0"/>
                <a:cs typeface="Arial" panose="020B0604020202020204" pitchFamily="34" charset="0"/>
              </a:rPr>
              <a:t>Formació</a:t>
            </a:r>
          </a:p>
        </p:txBody>
      </p:sp>
      <p:pic>
        <p:nvPicPr>
          <p:cNvPr id="7" name="Gràfic 6">
            <a:extLst>
              <a:ext uri="{FF2B5EF4-FFF2-40B4-BE49-F238E27FC236}">
                <a16:creationId xmlns:a16="http://schemas.microsoft.com/office/drawing/2014/main" id="{702C6A8E-2523-C15C-94E9-A53B4C65D6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23B61759-E768-B9E6-FF1F-1C56EE8B80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903930EC-D6D6-DB84-A014-BCE6F5DB81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sp>
        <p:nvSpPr>
          <p:cNvPr id="49" name="QuadreDeText 48">
            <a:extLst>
              <a:ext uri="{FF2B5EF4-FFF2-40B4-BE49-F238E27FC236}">
                <a16:creationId xmlns:a16="http://schemas.microsoft.com/office/drawing/2014/main" id="{3F94ECE4-2D33-0610-F0E6-0C924B944E0F}"/>
              </a:ext>
            </a:extLst>
          </p:cNvPr>
          <p:cNvSpPr txBox="1"/>
          <p:nvPr/>
        </p:nvSpPr>
        <p:spPr>
          <a:xfrm>
            <a:off x="4470136" y="1202535"/>
            <a:ext cx="7466795" cy="4832092"/>
          </a:xfrm>
          <a:prstGeom prst="rect">
            <a:avLst/>
          </a:prstGeom>
          <a:noFill/>
        </p:spPr>
        <p:txBody>
          <a:bodyPr wrap="square" rtlCol="0">
            <a:spAutoFit/>
          </a:bodyPr>
          <a:lstStyle/>
          <a:p>
            <a:pPr marL="457200" indent="-457200">
              <a:buFont typeface="Arial" panose="020B0604020202020204" pitchFamily="34" charset="0"/>
              <a:buChar char="•"/>
            </a:pPr>
            <a:r>
              <a:rPr lang="pt-BR" sz="2800" dirty="0" err="1"/>
              <a:t>Dades</a:t>
            </a:r>
            <a:r>
              <a:rPr lang="pt-BR" sz="2800" dirty="0"/>
              <a:t> </a:t>
            </a:r>
            <a:r>
              <a:rPr lang="pt-BR" sz="2800" dirty="0" err="1"/>
              <a:t>obertes</a:t>
            </a:r>
            <a:r>
              <a:rPr lang="pt-BR" sz="2800" dirty="0"/>
              <a:t>: per </a:t>
            </a:r>
            <a:r>
              <a:rPr lang="pt-BR" sz="2800" dirty="0" err="1"/>
              <a:t>on</a:t>
            </a:r>
            <a:r>
              <a:rPr lang="pt-BR" sz="2800" dirty="0"/>
              <a:t> </a:t>
            </a:r>
            <a:r>
              <a:rPr lang="pt-BR" sz="2800" dirty="0" err="1"/>
              <a:t>començo</a:t>
            </a:r>
            <a:r>
              <a:rPr lang="pt-BR" sz="2800" dirty="0"/>
              <a:t>?</a:t>
            </a:r>
            <a:endParaRPr lang="ca-ES" sz="2800" dirty="0"/>
          </a:p>
          <a:p>
            <a:pPr marL="457200" indent="-457200">
              <a:buFont typeface="Arial" panose="020B0604020202020204" pitchFamily="34" charset="0"/>
              <a:buChar char="•"/>
            </a:pPr>
            <a:r>
              <a:rPr lang="ca-ES" sz="2800" dirty="0"/>
              <a:t>Dades obertes: com implantar un projecte de dades obertes pas a pas</a:t>
            </a:r>
          </a:p>
          <a:p>
            <a:pPr marL="457200" indent="-457200">
              <a:buFont typeface="Arial" panose="020B0604020202020204" pitchFamily="34" charset="0"/>
              <a:buChar char="•"/>
            </a:pPr>
            <a:r>
              <a:rPr lang="ca-ES" sz="2800" dirty="0" err="1"/>
              <a:t>Empodera’t</a:t>
            </a:r>
            <a:r>
              <a:rPr lang="ca-ES" sz="2800" dirty="0"/>
              <a:t> amb les teves dades</a:t>
            </a:r>
          </a:p>
          <a:p>
            <a:pPr marL="457200" indent="-457200">
              <a:buFont typeface="Arial" panose="020B0604020202020204" pitchFamily="34" charset="0"/>
              <a:buChar char="•"/>
            </a:pPr>
            <a:r>
              <a:rPr lang="pt-BR" sz="2800" dirty="0" err="1"/>
              <a:t>Tractament</a:t>
            </a:r>
            <a:r>
              <a:rPr lang="pt-BR" sz="2800" dirty="0"/>
              <a:t> </a:t>
            </a:r>
            <a:r>
              <a:rPr lang="pt-BR" sz="2800" dirty="0" err="1"/>
              <a:t>avançat</a:t>
            </a:r>
            <a:r>
              <a:rPr lang="pt-BR" sz="2800" dirty="0"/>
              <a:t> de </a:t>
            </a:r>
            <a:r>
              <a:rPr lang="pt-BR" sz="2800" dirty="0" err="1"/>
              <a:t>dades</a:t>
            </a:r>
            <a:r>
              <a:rPr lang="pt-BR" sz="2800" dirty="0"/>
              <a:t> i </a:t>
            </a:r>
            <a:r>
              <a:rPr lang="pt-BR" sz="2800" dirty="0" err="1"/>
              <a:t>visualitzacions</a:t>
            </a:r>
            <a:endParaRPr lang="ca-ES" sz="2800" dirty="0"/>
          </a:p>
          <a:p>
            <a:pPr marL="457200" indent="-457200">
              <a:buFont typeface="Arial" panose="020B0604020202020204" pitchFamily="34" charset="0"/>
              <a:buChar char="•"/>
            </a:pPr>
            <a:r>
              <a:rPr lang="es-ES" sz="2800" dirty="0" err="1"/>
              <a:t>Com</a:t>
            </a:r>
            <a:r>
              <a:rPr lang="es-ES" sz="2800" dirty="0"/>
              <a:t> desplegar </a:t>
            </a:r>
            <a:r>
              <a:rPr lang="es-ES" sz="2800" dirty="0" err="1"/>
              <a:t>l'orientació</a:t>
            </a:r>
            <a:r>
              <a:rPr lang="es-ES" sz="2800" dirty="0"/>
              <a:t> a la dada en una </a:t>
            </a:r>
            <a:r>
              <a:rPr lang="es-ES" sz="2800" dirty="0" err="1"/>
              <a:t>organització</a:t>
            </a:r>
            <a:r>
              <a:rPr lang="es-ES" sz="2800" dirty="0"/>
              <a:t>. </a:t>
            </a:r>
            <a:r>
              <a:rPr lang="es-ES" sz="2800" dirty="0" err="1"/>
              <a:t>Metodologia</a:t>
            </a:r>
            <a:r>
              <a:rPr lang="es-ES" sz="2800" dirty="0"/>
              <a:t> DAMA</a:t>
            </a:r>
            <a:endParaRPr lang="ca-ES" sz="2800" dirty="0"/>
          </a:p>
          <a:p>
            <a:pPr marL="457200" indent="-457200">
              <a:buFont typeface="Arial" panose="020B0604020202020204" pitchFamily="34" charset="0"/>
              <a:buChar char="•"/>
            </a:pPr>
            <a:r>
              <a:rPr lang="ca-ES" sz="2800" dirty="0" err="1"/>
              <a:t>Microcredencials</a:t>
            </a:r>
            <a:r>
              <a:rPr lang="ca-ES" sz="2800" dirty="0"/>
              <a:t>: Fonaments del govern de la dada i de la IA a les administracions públiques</a:t>
            </a:r>
          </a:p>
        </p:txBody>
      </p:sp>
      <p:pic>
        <p:nvPicPr>
          <p:cNvPr id="4" name="Imatge 3">
            <a:extLst>
              <a:ext uri="{FF2B5EF4-FFF2-40B4-BE49-F238E27FC236}">
                <a16:creationId xmlns:a16="http://schemas.microsoft.com/office/drawing/2014/main" id="{9EF13228-A5F7-1F58-2846-9E3BAF572030}"/>
              </a:ext>
            </a:extLst>
          </p:cNvPr>
          <p:cNvPicPr>
            <a:picLocks noChangeAspect="1"/>
          </p:cNvPicPr>
          <p:nvPr/>
        </p:nvPicPr>
        <p:blipFill>
          <a:blip r:embed="rId8">
            <a:duotone>
              <a:schemeClr val="accent1">
                <a:shade val="45000"/>
                <a:satMod val="135000"/>
              </a:schemeClr>
              <a:prstClr val="white"/>
            </a:duotone>
          </a:blip>
          <a:stretch>
            <a:fillRect/>
          </a:stretch>
        </p:blipFill>
        <p:spPr>
          <a:xfrm>
            <a:off x="510137" y="1987475"/>
            <a:ext cx="3960000" cy="3398563"/>
          </a:xfrm>
          <a:prstGeom prst="rect">
            <a:avLst/>
          </a:prstGeom>
        </p:spPr>
      </p:pic>
    </p:spTree>
    <p:extLst>
      <p:ext uri="{BB962C8B-B14F-4D97-AF65-F5344CB8AC3E}">
        <p14:creationId xmlns:p14="http://schemas.microsoft.com/office/powerpoint/2010/main" val="150358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B6204-387E-A01A-7A17-879FFDE3198E}"/>
            </a:ext>
          </a:extLst>
        </p:cNvPr>
        <p:cNvGrpSpPr/>
        <p:nvPr/>
      </p:nvGrpSpPr>
      <p:grpSpPr>
        <a:xfrm>
          <a:off x="0" y="0"/>
          <a:ext cx="0" cy="0"/>
          <a:chOff x="0" y="0"/>
          <a:chExt cx="0" cy="0"/>
        </a:xfrm>
      </p:grpSpPr>
      <p:pic>
        <p:nvPicPr>
          <p:cNvPr id="13" name="Imatge 12">
            <a:extLst>
              <a:ext uri="{FF2B5EF4-FFF2-40B4-BE49-F238E27FC236}">
                <a16:creationId xmlns:a16="http://schemas.microsoft.com/office/drawing/2014/main" id="{D3E3DA9F-52DB-A910-D468-8C38B532246B}"/>
              </a:ext>
            </a:extLst>
          </p:cNvPr>
          <p:cNvPicPr>
            <a:picLocks noChangeAspect="1"/>
          </p:cNvPicPr>
          <p:nvPr/>
        </p:nvPicPr>
        <p:blipFill>
          <a:blip r:embed="rId2"/>
          <a:srcRect r="20117"/>
          <a:stretch>
            <a:fillRect/>
          </a:stretch>
        </p:blipFill>
        <p:spPr>
          <a:xfrm>
            <a:off x="8477591" y="1061081"/>
            <a:ext cx="3505862" cy="5608397"/>
          </a:xfrm>
          <a:prstGeom prst="rect">
            <a:avLst/>
          </a:prstGeom>
        </p:spPr>
      </p:pic>
      <p:sp>
        <p:nvSpPr>
          <p:cNvPr id="2" name="CuadroTexto 2">
            <a:extLst>
              <a:ext uri="{FF2B5EF4-FFF2-40B4-BE49-F238E27FC236}">
                <a16:creationId xmlns:a16="http://schemas.microsoft.com/office/drawing/2014/main" id="{ADCEF98D-3678-A920-CACE-16050DFCEF41}"/>
              </a:ext>
            </a:extLst>
          </p:cNvPr>
          <p:cNvSpPr txBox="1"/>
          <p:nvPr/>
        </p:nvSpPr>
        <p:spPr>
          <a:xfrm>
            <a:off x="510137" y="1082800"/>
            <a:ext cx="6098796" cy="584775"/>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Què veurem avui?</a:t>
            </a:r>
            <a:endParaRPr lang="ca-ES" sz="3200" b="1" noProof="0">
              <a:solidFill>
                <a:srgbClr val="003371"/>
              </a:solidFill>
              <a:latin typeface="Arial" panose="020B0604020202020204" pitchFamily="34" charset="0"/>
              <a:cs typeface="Arial" panose="020B0604020202020204" pitchFamily="34" charset="0"/>
            </a:endParaRPr>
          </a:p>
        </p:txBody>
      </p:sp>
      <p:sp>
        <p:nvSpPr>
          <p:cNvPr id="3" name="CuadroTexto 1">
            <a:extLst>
              <a:ext uri="{FF2B5EF4-FFF2-40B4-BE49-F238E27FC236}">
                <a16:creationId xmlns:a16="http://schemas.microsoft.com/office/drawing/2014/main" id="{D0DEB17B-1AFC-A3BA-9B3F-50CB867D9799}"/>
              </a:ext>
            </a:extLst>
          </p:cNvPr>
          <p:cNvSpPr txBox="1"/>
          <p:nvPr/>
        </p:nvSpPr>
        <p:spPr>
          <a:xfrm>
            <a:off x="208547" y="1721692"/>
            <a:ext cx="11210302" cy="6740307"/>
          </a:xfrm>
          <a:prstGeom prst="rect">
            <a:avLst/>
          </a:prstGeom>
          <a:noFill/>
        </p:spPr>
        <p:txBody>
          <a:bodyPr wrap="square" numCol="2" spcCol="360000" rtlCol="0">
            <a:spAutoFit/>
          </a:bodyPr>
          <a:lstStyle/>
          <a:p>
            <a:pPr lvl="1" fontAlgn="base"/>
            <a:r>
              <a:rPr lang="ca-ES" sz="2400" dirty="0"/>
              <a:t>Què entenem per govern de la dada?</a:t>
            </a:r>
          </a:p>
          <a:p>
            <a:pPr lvl="1" fontAlgn="base"/>
            <a:r>
              <a:rPr lang="ca-ES" sz="2400" dirty="0"/>
              <a:t>Perquè és important?</a:t>
            </a:r>
          </a:p>
          <a:p>
            <a:pPr lvl="1" fontAlgn="base"/>
            <a:r>
              <a:rPr lang="ca-ES" sz="2400" dirty="0"/>
              <a:t>Model DIBA&gt; Municipi360</a:t>
            </a:r>
            <a:r>
              <a:rPr lang="ca-ES" sz="2400" dirty="0">
                <a:sym typeface="Wingdings" panose="05000000000000000000" pitchFamily="2" charset="2"/>
              </a:rPr>
              <a:t></a:t>
            </a:r>
            <a:r>
              <a:rPr lang="ca-ES" sz="2400" dirty="0"/>
              <a:t>Local.iA</a:t>
            </a:r>
          </a:p>
          <a:p>
            <a:pPr lvl="1" fontAlgn="base"/>
            <a:r>
              <a:rPr lang="ca-ES" sz="2400" dirty="0">
                <a:highlight>
                  <a:srgbClr val="DCEBF8"/>
                </a:highlight>
              </a:rPr>
              <a:t>BLOC 1: govern de la dada</a:t>
            </a:r>
          </a:p>
          <a:p>
            <a:pPr lvl="1" fontAlgn="base"/>
            <a:r>
              <a:rPr lang="ca-ES" sz="2400" dirty="0">
                <a:highlight>
                  <a:srgbClr val="DCEBF8"/>
                </a:highlight>
              </a:rPr>
              <a:t>· Qui impulsa el govern de la dada als ens locals?</a:t>
            </a:r>
          </a:p>
          <a:p>
            <a:pPr lvl="1" fontAlgn="base"/>
            <a:r>
              <a:rPr lang="ca-ES" sz="2400" dirty="0">
                <a:highlight>
                  <a:srgbClr val="DCEBF8"/>
                </a:highlight>
              </a:rPr>
              <a:t>· Què ofereix la DIBA en govern de la dada?</a:t>
            </a:r>
          </a:p>
          <a:p>
            <a:pPr lvl="2" fontAlgn="base"/>
            <a:r>
              <a:rPr lang="ca-ES" sz="2400" dirty="0">
                <a:highlight>
                  <a:srgbClr val="DCEBF8"/>
                </a:highlight>
              </a:rPr>
              <a:t>· corporatiu, municipal, XGLI</a:t>
            </a:r>
          </a:p>
          <a:p>
            <a:pPr lvl="1" fontAlgn="base"/>
            <a:r>
              <a:rPr lang="ca-ES" sz="2400" dirty="0">
                <a:highlight>
                  <a:srgbClr val="DCEBF8"/>
                </a:highlight>
              </a:rPr>
              <a:t>· Recursos disponibles</a:t>
            </a:r>
          </a:p>
          <a:p>
            <a:pPr lvl="1" fontAlgn="base"/>
            <a:r>
              <a:rPr lang="ca-ES" sz="2400" dirty="0">
                <a:highlight>
                  <a:srgbClr val="DCEBF8"/>
                </a:highlight>
              </a:rPr>
              <a:t>· Assistència tècnica</a:t>
            </a:r>
          </a:p>
          <a:p>
            <a:pPr lvl="1" fontAlgn="base"/>
            <a:r>
              <a:rPr lang="ca-ES" sz="2400" dirty="0">
                <a:highlight>
                  <a:srgbClr val="DCEBF8"/>
                </a:highlight>
              </a:rPr>
              <a:t>· Formació</a:t>
            </a:r>
          </a:p>
          <a:p>
            <a:pPr lvl="1" fontAlgn="base"/>
            <a:endParaRPr lang="ca-ES" sz="2400" dirty="0"/>
          </a:p>
          <a:p>
            <a:pPr lvl="1" fontAlgn="base"/>
            <a:br>
              <a:rPr lang="ca-ES" sz="2400" dirty="0">
                <a:highlight>
                  <a:srgbClr val="C0C0C0"/>
                </a:highlight>
              </a:rPr>
            </a:br>
            <a:endParaRPr lang="ca-ES" sz="2400" dirty="0">
              <a:highlight>
                <a:srgbClr val="C0C0C0"/>
              </a:highlight>
            </a:endParaRPr>
          </a:p>
          <a:p>
            <a:pPr lvl="1" fontAlgn="base"/>
            <a:endParaRPr lang="ca-ES" sz="2400" dirty="0">
              <a:highlight>
                <a:srgbClr val="C0C0C0"/>
              </a:highlight>
            </a:endParaRPr>
          </a:p>
          <a:p>
            <a:pPr lvl="1" fontAlgn="base"/>
            <a:endParaRPr lang="ca-ES" sz="2400" dirty="0">
              <a:highlight>
                <a:srgbClr val="C0C0C0"/>
              </a:highlight>
            </a:endParaRPr>
          </a:p>
          <a:p>
            <a:pPr lvl="1" fontAlgn="base"/>
            <a:r>
              <a:rPr lang="ca-ES" sz="2400" dirty="0">
                <a:highlight>
                  <a:srgbClr val="C0C0C0"/>
                </a:highlight>
              </a:rPr>
              <a:t>BLOC 2: intel·ligència artificial</a:t>
            </a:r>
          </a:p>
          <a:p>
            <a:pPr lvl="1" fontAlgn="base"/>
            <a:r>
              <a:rPr lang="ca-ES" sz="2400" dirty="0">
                <a:highlight>
                  <a:srgbClr val="C0C0C0"/>
                </a:highlight>
              </a:rPr>
              <a:t>· Què ofereix la DIBA en intel·ligència artificial</a:t>
            </a:r>
          </a:p>
          <a:p>
            <a:pPr lvl="1" fontAlgn="base"/>
            <a:r>
              <a:rPr lang="ca-ES" sz="2400" dirty="0">
                <a:highlight>
                  <a:srgbClr val="C0C0C0"/>
                </a:highlight>
              </a:rPr>
              <a:t>· Recursos disponibles</a:t>
            </a:r>
          </a:p>
          <a:p>
            <a:pPr lvl="1" fontAlgn="base"/>
            <a:r>
              <a:rPr lang="ca-ES" sz="2400" dirty="0">
                <a:highlight>
                  <a:srgbClr val="C0C0C0"/>
                </a:highlight>
              </a:rPr>
              <a:t>· Assistència tècnica</a:t>
            </a:r>
          </a:p>
          <a:p>
            <a:pPr lvl="1" fontAlgn="base"/>
            <a:r>
              <a:rPr lang="ca-ES" sz="2400" dirty="0">
                <a:highlight>
                  <a:srgbClr val="C0C0C0"/>
                </a:highlight>
              </a:rPr>
              <a:t>· Formació</a:t>
            </a:r>
          </a:p>
          <a:p>
            <a:pPr lvl="1" fontAlgn="base"/>
            <a:endParaRPr lang="ca-ES" sz="2400" dirty="0"/>
          </a:p>
          <a:p>
            <a:pPr lvl="1" fontAlgn="base"/>
            <a:r>
              <a:rPr lang="ca-ES" sz="2400" dirty="0"/>
              <a:t>Estar al dia</a:t>
            </a:r>
          </a:p>
          <a:p>
            <a:pPr lvl="1" fontAlgn="base"/>
            <a:r>
              <a:rPr lang="ca-ES" sz="2400" dirty="0"/>
              <a:t>Som tot oïdes:</a:t>
            </a:r>
          </a:p>
          <a:p>
            <a:pPr lvl="2" fontAlgn="base"/>
            <a:r>
              <a:rPr lang="ca-ES" sz="2400" dirty="0"/>
              <a:t>Setmana del govern obert</a:t>
            </a:r>
          </a:p>
          <a:p>
            <a:pPr lvl="2" fontAlgn="base"/>
            <a:r>
              <a:rPr lang="ca-ES" sz="2400" dirty="0"/>
              <a:t>Espais de dades</a:t>
            </a:r>
          </a:p>
          <a:p>
            <a:pPr lvl="2" fontAlgn="base"/>
            <a:r>
              <a:rPr lang="ca-ES" sz="2400" dirty="0"/>
              <a:t>Proposeu!</a:t>
            </a:r>
          </a:p>
        </p:txBody>
      </p:sp>
      <p:pic>
        <p:nvPicPr>
          <p:cNvPr id="7" name="Gràfic 6">
            <a:extLst>
              <a:ext uri="{FF2B5EF4-FFF2-40B4-BE49-F238E27FC236}">
                <a16:creationId xmlns:a16="http://schemas.microsoft.com/office/drawing/2014/main" id="{DDA8F712-6B3C-D301-5AC1-22F9E65DB2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3F7B960F-DE4E-845B-D829-1278A682BF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13F604BB-B3F0-BB0B-292A-416B860018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spTree>
    <p:extLst>
      <p:ext uri="{BB962C8B-B14F-4D97-AF65-F5344CB8AC3E}">
        <p14:creationId xmlns:p14="http://schemas.microsoft.com/office/powerpoint/2010/main" val="1377296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2FD04-AFDB-4A22-7C27-646D979F5033}"/>
            </a:ext>
          </a:extLst>
        </p:cNvPr>
        <p:cNvGrpSpPr/>
        <p:nvPr/>
      </p:nvGrpSpPr>
      <p:grpSpPr>
        <a:xfrm>
          <a:off x="0" y="0"/>
          <a:ext cx="0" cy="0"/>
          <a:chOff x="0" y="0"/>
          <a:chExt cx="0" cy="0"/>
        </a:xfrm>
      </p:grpSpPr>
      <p:pic>
        <p:nvPicPr>
          <p:cNvPr id="3" name="Imatge 2">
            <a:extLst>
              <a:ext uri="{FF2B5EF4-FFF2-40B4-BE49-F238E27FC236}">
                <a16:creationId xmlns:a16="http://schemas.microsoft.com/office/drawing/2014/main" id="{664C5F2E-E5AC-E7EF-1A2F-311822C25A1E}"/>
              </a:ext>
            </a:extLst>
          </p:cNvPr>
          <p:cNvPicPr>
            <a:picLocks noChangeAspect="1"/>
          </p:cNvPicPr>
          <p:nvPr/>
        </p:nvPicPr>
        <p:blipFill>
          <a:blip r:embed="rId2">
            <a:duotone>
              <a:schemeClr val="accent1">
                <a:shade val="45000"/>
                <a:satMod val="135000"/>
              </a:schemeClr>
              <a:prstClr val="white"/>
            </a:duotone>
          </a:blip>
          <a:srcRect b="12719"/>
          <a:stretch>
            <a:fillRect/>
          </a:stretch>
        </p:blipFill>
        <p:spPr>
          <a:xfrm>
            <a:off x="2630079" y="1547423"/>
            <a:ext cx="7622044" cy="4948620"/>
          </a:xfrm>
          <a:prstGeom prst="rect">
            <a:avLst/>
          </a:prstGeom>
        </p:spPr>
      </p:pic>
      <p:pic>
        <p:nvPicPr>
          <p:cNvPr id="7" name="Gràfic 6">
            <a:extLst>
              <a:ext uri="{FF2B5EF4-FFF2-40B4-BE49-F238E27FC236}">
                <a16:creationId xmlns:a16="http://schemas.microsoft.com/office/drawing/2014/main" id="{42A778D6-2093-08F6-EB23-67F1E3185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3312D94D-50EC-201D-AE58-9BE636AF84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F9F6B64A-9EE7-C9FD-5F0F-A8731B8F4F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sp>
        <p:nvSpPr>
          <p:cNvPr id="11" name="QuadreDeText 10">
            <a:extLst>
              <a:ext uri="{FF2B5EF4-FFF2-40B4-BE49-F238E27FC236}">
                <a16:creationId xmlns:a16="http://schemas.microsoft.com/office/drawing/2014/main" id="{4053B50A-0C14-5307-FFEF-18E2C506CF5E}"/>
              </a:ext>
            </a:extLst>
          </p:cNvPr>
          <p:cNvSpPr txBox="1"/>
          <p:nvPr/>
        </p:nvSpPr>
        <p:spPr>
          <a:xfrm rot="21236626">
            <a:off x="4275340" y="2504702"/>
            <a:ext cx="3190689" cy="1754326"/>
          </a:xfrm>
          <a:prstGeom prst="rect">
            <a:avLst/>
          </a:prstGeom>
          <a:noFill/>
        </p:spPr>
        <p:txBody>
          <a:bodyPr wrap="square" rtlCol="0">
            <a:spAutoFit/>
          </a:bodyPr>
          <a:lstStyle/>
          <a:p>
            <a:pPr algn="ctr"/>
            <a:r>
              <a:rPr lang="ca-ES" sz="3600" b="1">
                <a:solidFill>
                  <a:schemeClr val="accent4">
                    <a:lumMod val="75000"/>
                  </a:schemeClr>
                </a:solidFill>
                <a:latin typeface="Biome Light" panose="020B0502040204020203" pitchFamily="34" charset="0"/>
                <a:cs typeface="Biome Light" panose="020B0502040204020203" pitchFamily="34" charset="0"/>
              </a:rPr>
              <a:t>BLOC 2</a:t>
            </a:r>
          </a:p>
          <a:p>
            <a:pPr algn="ctr"/>
            <a:r>
              <a:rPr lang="ca-ES" sz="3600" b="1">
                <a:solidFill>
                  <a:schemeClr val="accent4">
                    <a:lumMod val="75000"/>
                  </a:schemeClr>
                </a:solidFill>
                <a:latin typeface="Biome Light" panose="020B0502040204020203" pitchFamily="34" charset="0"/>
                <a:cs typeface="Biome Light" panose="020B0502040204020203" pitchFamily="34" charset="0"/>
              </a:rPr>
              <a:t>Intel·ligència artificial</a:t>
            </a:r>
          </a:p>
        </p:txBody>
      </p:sp>
    </p:spTree>
    <p:extLst>
      <p:ext uri="{BB962C8B-B14F-4D97-AF65-F5344CB8AC3E}">
        <p14:creationId xmlns:p14="http://schemas.microsoft.com/office/powerpoint/2010/main" val="180772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13FB2-4003-B268-5579-63DEA3480A40}"/>
            </a:ext>
          </a:extLst>
        </p:cNvPr>
        <p:cNvGrpSpPr/>
        <p:nvPr/>
      </p:nvGrpSpPr>
      <p:grpSpPr>
        <a:xfrm>
          <a:off x="0" y="0"/>
          <a:ext cx="0" cy="0"/>
          <a:chOff x="0" y="0"/>
          <a:chExt cx="0" cy="0"/>
        </a:xfrm>
      </p:grpSpPr>
      <p:pic>
        <p:nvPicPr>
          <p:cNvPr id="3" name="Gràfic 2">
            <a:extLst>
              <a:ext uri="{FF2B5EF4-FFF2-40B4-BE49-F238E27FC236}">
                <a16:creationId xmlns:a16="http://schemas.microsoft.com/office/drawing/2014/main" id="{C8B7720D-F7F2-EA90-EEC5-D5D8A26515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9" name="Gràfic 8">
            <a:extLst>
              <a:ext uri="{FF2B5EF4-FFF2-40B4-BE49-F238E27FC236}">
                <a16:creationId xmlns:a16="http://schemas.microsoft.com/office/drawing/2014/main" id="{2BF639DB-D6E8-CAF0-7960-387E32C52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10" name="Gràfic 9">
            <a:extLst>
              <a:ext uri="{FF2B5EF4-FFF2-40B4-BE49-F238E27FC236}">
                <a16:creationId xmlns:a16="http://schemas.microsoft.com/office/drawing/2014/main" id="{5BDF1A99-305B-D906-AA4A-F56BC339D2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pic>
        <p:nvPicPr>
          <p:cNvPr id="5" name="Picture 4">
            <a:extLst>
              <a:ext uri="{FF2B5EF4-FFF2-40B4-BE49-F238E27FC236}">
                <a16:creationId xmlns:a16="http://schemas.microsoft.com/office/drawing/2014/main" id="{BE59F57F-D37D-1659-ED54-1CEE300E9507}"/>
              </a:ext>
            </a:extLst>
          </p:cNvPr>
          <p:cNvPicPr>
            <a:picLocks noChangeAspect="1"/>
          </p:cNvPicPr>
          <p:nvPr/>
        </p:nvPicPr>
        <p:blipFill>
          <a:blip r:embed="rId8"/>
          <a:srcRect l="114" r="-114" b="1623"/>
          <a:stretch>
            <a:fillRect/>
          </a:stretch>
        </p:blipFill>
        <p:spPr>
          <a:xfrm>
            <a:off x="511480" y="2371956"/>
            <a:ext cx="11169049" cy="3836329"/>
          </a:xfrm>
          <a:prstGeom prst="rect">
            <a:avLst/>
          </a:prstGeom>
        </p:spPr>
      </p:pic>
      <p:sp>
        <p:nvSpPr>
          <p:cNvPr id="8" name="CuadroTexto 2">
            <a:extLst>
              <a:ext uri="{FF2B5EF4-FFF2-40B4-BE49-F238E27FC236}">
                <a16:creationId xmlns:a16="http://schemas.microsoft.com/office/drawing/2014/main" id="{7A3F8927-C205-C4CD-7685-6AF4EDA0F52A}"/>
              </a:ext>
            </a:extLst>
          </p:cNvPr>
          <p:cNvSpPr txBox="1"/>
          <p:nvPr/>
        </p:nvSpPr>
        <p:spPr>
          <a:xfrm>
            <a:off x="394854" y="1152521"/>
            <a:ext cx="4729610" cy="1723549"/>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Què ofereix la DIBA en intel·ligència artificial? </a:t>
            </a:r>
          </a:p>
          <a:p>
            <a:pPr>
              <a:spcAft>
                <a:spcPts val="1200"/>
              </a:spcAft>
            </a:pPr>
            <a:endParaRPr lang="ca-ES" sz="3200" b="1">
              <a:solidFill>
                <a:srgbClr val="0033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071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B4249-52B3-D63D-FDE4-4C1A03CE5795}"/>
            </a:ext>
          </a:extLst>
        </p:cNvPr>
        <p:cNvGrpSpPr/>
        <p:nvPr/>
      </p:nvGrpSpPr>
      <p:grpSpPr>
        <a:xfrm>
          <a:off x="0" y="0"/>
          <a:ext cx="0" cy="0"/>
          <a:chOff x="0" y="0"/>
          <a:chExt cx="0" cy="0"/>
        </a:xfrm>
      </p:grpSpPr>
      <p:grpSp>
        <p:nvGrpSpPr>
          <p:cNvPr id="15" name="Agrupa 14">
            <a:extLst>
              <a:ext uri="{FF2B5EF4-FFF2-40B4-BE49-F238E27FC236}">
                <a16:creationId xmlns:a16="http://schemas.microsoft.com/office/drawing/2014/main" id="{1EEA5723-5520-D996-94A9-A4E9445DF34A}"/>
              </a:ext>
            </a:extLst>
          </p:cNvPr>
          <p:cNvGrpSpPr/>
          <p:nvPr/>
        </p:nvGrpSpPr>
        <p:grpSpPr>
          <a:xfrm>
            <a:off x="5315281" y="4258164"/>
            <a:ext cx="4104456" cy="2517169"/>
            <a:chOff x="2303749" y="3703500"/>
            <a:chExt cx="4104456" cy="2517169"/>
          </a:xfrm>
        </p:grpSpPr>
        <p:pic>
          <p:nvPicPr>
            <p:cNvPr id="16" name="Imatge 15">
              <a:extLst>
                <a:ext uri="{FF2B5EF4-FFF2-40B4-BE49-F238E27FC236}">
                  <a16:creationId xmlns:a16="http://schemas.microsoft.com/office/drawing/2014/main" id="{069AE9C0-9B7E-9112-E61A-963F06855687}"/>
                </a:ext>
              </a:extLst>
            </p:cNvPr>
            <p:cNvPicPr>
              <a:picLocks noChangeAspect="1"/>
            </p:cNvPicPr>
            <p:nvPr/>
          </p:nvPicPr>
          <p:blipFill>
            <a:blip r:embed="rId3"/>
            <a:srcRect l="25404" t="55191" r="29709" b="-3365"/>
            <a:stretch>
              <a:fillRect/>
            </a:stretch>
          </p:blipFill>
          <p:spPr>
            <a:xfrm>
              <a:off x="2303749" y="3703500"/>
              <a:ext cx="4104456" cy="2517169"/>
            </a:xfrm>
            <a:prstGeom prst="rect">
              <a:avLst/>
            </a:prstGeom>
          </p:spPr>
        </p:pic>
        <p:sp>
          <p:nvSpPr>
            <p:cNvPr id="17" name="Rectangle 16">
              <a:extLst>
                <a:ext uri="{FF2B5EF4-FFF2-40B4-BE49-F238E27FC236}">
                  <a16:creationId xmlns:a16="http://schemas.microsoft.com/office/drawing/2014/main" id="{1C5E25F8-2A54-5EDA-071D-AEA5E8DF0E79}"/>
                </a:ext>
              </a:extLst>
            </p:cNvPr>
            <p:cNvSpPr/>
            <p:nvPr/>
          </p:nvSpPr>
          <p:spPr>
            <a:xfrm>
              <a:off x="4788024" y="3717032"/>
              <a:ext cx="1584176" cy="191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2" name="CuadroTexto 2">
            <a:extLst>
              <a:ext uri="{FF2B5EF4-FFF2-40B4-BE49-F238E27FC236}">
                <a16:creationId xmlns:a16="http://schemas.microsoft.com/office/drawing/2014/main" id="{97B77636-4BA2-B0EB-9B3E-B302946E4590}"/>
              </a:ext>
            </a:extLst>
          </p:cNvPr>
          <p:cNvSpPr txBox="1"/>
          <p:nvPr/>
        </p:nvSpPr>
        <p:spPr>
          <a:xfrm>
            <a:off x="394854" y="1152521"/>
            <a:ext cx="4729610" cy="1723549"/>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Què ofereix la DIBA en intel·ligència artificial? </a:t>
            </a:r>
          </a:p>
          <a:p>
            <a:pPr>
              <a:spcAft>
                <a:spcPts val="1200"/>
              </a:spcAft>
            </a:pPr>
            <a:endParaRPr lang="ca-ES" sz="3200" b="1">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EE1ECC0E-3407-5A2A-A7A4-6A8A1A8CCC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F46C1C38-8250-24C8-F440-1F8E51167A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86AB658B-2309-5ADC-3230-2CF50D30DB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8318" y="1032786"/>
            <a:ext cx="11398827" cy="119735"/>
          </a:xfrm>
          <a:prstGeom prst="rect">
            <a:avLst/>
          </a:prstGeom>
        </p:spPr>
      </p:pic>
      <p:pic>
        <p:nvPicPr>
          <p:cNvPr id="5" name="Imatge 4">
            <a:extLst>
              <a:ext uri="{FF2B5EF4-FFF2-40B4-BE49-F238E27FC236}">
                <a16:creationId xmlns:a16="http://schemas.microsoft.com/office/drawing/2014/main" id="{EC16B4C1-C863-0021-7143-B779C453B4B8}"/>
              </a:ext>
            </a:extLst>
          </p:cNvPr>
          <p:cNvPicPr>
            <a:picLocks noChangeAspect="1"/>
          </p:cNvPicPr>
          <p:nvPr/>
        </p:nvPicPr>
        <p:blipFill>
          <a:blip r:embed="rId3"/>
          <a:srcRect t="14153" r="73625" b="19799"/>
          <a:stretch>
            <a:fillRect/>
          </a:stretch>
        </p:blipFill>
        <p:spPr>
          <a:xfrm>
            <a:off x="3087603" y="2210620"/>
            <a:ext cx="2411760" cy="3451111"/>
          </a:xfrm>
          <a:prstGeom prst="rect">
            <a:avLst/>
          </a:prstGeom>
        </p:spPr>
      </p:pic>
      <p:pic>
        <p:nvPicPr>
          <p:cNvPr id="11" name="Imatge 10">
            <a:extLst>
              <a:ext uri="{FF2B5EF4-FFF2-40B4-BE49-F238E27FC236}">
                <a16:creationId xmlns:a16="http://schemas.microsoft.com/office/drawing/2014/main" id="{096E1DA0-2B21-99DD-6C72-ACC464DEE3C3}"/>
              </a:ext>
            </a:extLst>
          </p:cNvPr>
          <p:cNvPicPr>
            <a:picLocks noChangeAspect="1"/>
          </p:cNvPicPr>
          <p:nvPr/>
        </p:nvPicPr>
        <p:blipFill>
          <a:blip r:embed="rId3"/>
          <a:srcRect l="26200" r="29105" b="69935"/>
          <a:stretch>
            <a:fillRect/>
          </a:stretch>
        </p:blipFill>
        <p:spPr>
          <a:xfrm>
            <a:off x="5412826" y="1210487"/>
            <a:ext cx="4086962" cy="1570924"/>
          </a:xfrm>
          <a:prstGeom prst="rect">
            <a:avLst/>
          </a:prstGeom>
        </p:spPr>
      </p:pic>
      <p:pic>
        <p:nvPicPr>
          <p:cNvPr id="12" name="Imatge 11">
            <a:extLst>
              <a:ext uri="{FF2B5EF4-FFF2-40B4-BE49-F238E27FC236}">
                <a16:creationId xmlns:a16="http://schemas.microsoft.com/office/drawing/2014/main" id="{4ED387A3-6BB7-1B30-F4D2-81ED106A77F7}"/>
              </a:ext>
            </a:extLst>
          </p:cNvPr>
          <p:cNvPicPr>
            <a:picLocks noChangeAspect="1"/>
          </p:cNvPicPr>
          <p:nvPr/>
        </p:nvPicPr>
        <p:blipFill>
          <a:blip r:embed="rId3"/>
          <a:srcRect l="70016" t="964"/>
          <a:stretch>
            <a:fillRect/>
          </a:stretch>
        </p:blipFill>
        <p:spPr>
          <a:xfrm>
            <a:off x="9333200" y="1321272"/>
            <a:ext cx="2741712" cy="5174771"/>
          </a:xfrm>
          <a:prstGeom prst="rect">
            <a:avLst/>
          </a:prstGeom>
        </p:spPr>
      </p:pic>
      <p:pic>
        <p:nvPicPr>
          <p:cNvPr id="13" name="Imatge 12">
            <a:extLst>
              <a:ext uri="{FF2B5EF4-FFF2-40B4-BE49-F238E27FC236}">
                <a16:creationId xmlns:a16="http://schemas.microsoft.com/office/drawing/2014/main" id="{DA4B8E7B-6465-BC49-5822-6F9A2475352C}"/>
              </a:ext>
            </a:extLst>
          </p:cNvPr>
          <p:cNvPicPr>
            <a:picLocks noChangeAspect="1"/>
          </p:cNvPicPr>
          <p:nvPr/>
        </p:nvPicPr>
        <p:blipFill>
          <a:blip r:embed="rId3"/>
          <a:srcRect l="27745" t="32027" r="47240" b="44554"/>
          <a:stretch>
            <a:fillRect/>
          </a:stretch>
        </p:blipFill>
        <p:spPr>
          <a:xfrm>
            <a:off x="5611356" y="3124359"/>
            <a:ext cx="2320321" cy="1241228"/>
          </a:xfrm>
          <a:prstGeom prst="rect">
            <a:avLst/>
          </a:prstGeom>
        </p:spPr>
      </p:pic>
      <p:pic>
        <p:nvPicPr>
          <p:cNvPr id="14" name="Imatge 13">
            <a:extLst>
              <a:ext uri="{FF2B5EF4-FFF2-40B4-BE49-F238E27FC236}">
                <a16:creationId xmlns:a16="http://schemas.microsoft.com/office/drawing/2014/main" id="{8C427EA8-8457-AF18-A35D-ADC56238CA17}"/>
              </a:ext>
            </a:extLst>
          </p:cNvPr>
          <p:cNvPicPr>
            <a:picLocks noChangeAspect="1"/>
          </p:cNvPicPr>
          <p:nvPr/>
        </p:nvPicPr>
        <p:blipFill>
          <a:blip r:embed="rId3"/>
          <a:srcRect l="52140" t="30126" r="29748" b="39810"/>
          <a:stretch>
            <a:fillRect/>
          </a:stretch>
        </p:blipFill>
        <p:spPr>
          <a:xfrm>
            <a:off x="7771596" y="2925427"/>
            <a:ext cx="1656184" cy="1570924"/>
          </a:xfrm>
          <a:prstGeom prst="rect">
            <a:avLst/>
          </a:prstGeom>
        </p:spPr>
      </p:pic>
      <p:sp>
        <p:nvSpPr>
          <p:cNvPr id="19" name="QuadreDeText 18">
            <a:extLst>
              <a:ext uri="{FF2B5EF4-FFF2-40B4-BE49-F238E27FC236}">
                <a16:creationId xmlns:a16="http://schemas.microsoft.com/office/drawing/2014/main" id="{4D6A7570-85AD-22DA-3CA5-A790E8FBECBE}"/>
              </a:ext>
            </a:extLst>
          </p:cNvPr>
          <p:cNvSpPr txBox="1"/>
          <p:nvPr/>
        </p:nvSpPr>
        <p:spPr>
          <a:xfrm>
            <a:off x="541052" y="2830733"/>
            <a:ext cx="6094428" cy="369332"/>
          </a:xfrm>
          <a:prstGeom prst="rect">
            <a:avLst/>
          </a:prstGeom>
          <a:noFill/>
        </p:spPr>
        <p:txBody>
          <a:bodyPr wrap="square">
            <a:spAutoFit/>
          </a:bodyPr>
          <a:lstStyle/>
          <a:p>
            <a:pPr>
              <a:spcAft>
                <a:spcPts val="1200"/>
              </a:spcAft>
            </a:pPr>
            <a:r>
              <a:rPr lang="ca-ES" sz="1800" b="1">
                <a:solidFill>
                  <a:srgbClr val="003371"/>
                </a:solidFill>
                <a:latin typeface="Arial" panose="020B0604020202020204" pitchFamily="34" charset="0"/>
                <a:cs typeface="Arial" panose="020B0604020202020204" pitchFamily="34" charset="0"/>
              </a:rPr>
              <a:t>Àmbit municipal</a:t>
            </a:r>
          </a:p>
        </p:txBody>
      </p:sp>
    </p:spTree>
    <p:extLst>
      <p:ext uri="{BB962C8B-B14F-4D97-AF65-F5344CB8AC3E}">
        <p14:creationId xmlns:p14="http://schemas.microsoft.com/office/powerpoint/2010/main" val="5431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D55F-EE64-272B-AD86-76F47D28CC4D}"/>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2080532B-DB45-F793-773E-B0B7F684365B}"/>
              </a:ext>
            </a:extLst>
          </p:cNvPr>
          <p:cNvSpPr txBox="1"/>
          <p:nvPr/>
        </p:nvSpPr>
        <p:spPr>
          <a:xfrm>
            <a:off x="510137" y="1244950"/>
            <a:ext cx="6098796" cy="1077218"/>
          </a:xfrm>
          <a:prstGeom prst="rect">
            <a:avLst/>
          </a:prstGeom>
          <a:noFill/>
        </p:spPr>
        <p:txBody>
          <a:bodyPr wrap="square" lIns="91440" tIns="45720" rIns="91440" bIns="45720" anchor="t">
            <a:spAutoFit/>
          </a:bodyPr>
          <a:lstStyle/>
          <a:p>
            <a:pPr>
              <a:spcAft>
                <a:spcPts val="1200"/>
              </a:spcAft>
            </a:pPr>
            <a:r>
              <a:rPr lang="ca-ES" sz="3200" b="1">
                <a:solidFill>
                  <a:srgbClr val="003371"/>
                </a:solidFill>
                <a:latin typeface="Arial"/>
                <a:cs typeface="Arial"/>
              </a:rPr>
              <a:t>Recursos a disposició dels municipis</a:t>
            </a:r>
            <a:endParaRPr lang="ca-ES" sz="3200" b="1" noProof="0">
              <a:solidFill>
                <a:srgbClr val="003371"/>
              </a:solidFill>
              <a:latin typeface="Arial" panose="020B0604020202020204" pitchFamily="34" charset="0"/>
              <a:cs typeface="Arial" panose="020B0604020202020204" pitchFamily="34" charset="0"/>
            </a:endParaRPr>
          </a:p>
        </p:txBody>
      </p:sp>
      <p:pic>
        <p:nvPicPr>
          <p:cNvPr id="3" name="Gràfic 2">
            <a:extLst>
              <a:ext uri="{FF2B5EF4-FFF2-40B4-BE49-F238E27FC236}">
                <a16:creationId xmlns:a16="http://schemas.microsoft.com/office/drawing/2014/main" id="{600D3C79-6D46-E1FB-A9DD-CF9BF17ADE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9" name="Gràfic 8">
            <a:extLst>
              <a:ext uri="{FF2B5EF4-FFF2-40B4-BE49-F238E27FC236}">
                <a16:creationId xmlns:a16="http://schemas.microsoft.com/office/drawing/2014/main" id="{82BFE94F-C280-3AA3-6326-F6C7A58765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10" name="Gràfic 9">
            <a:extLst>
              <a:ext uri="{FF2B5EF4-FFF2-40B4-BE49-F238E27FC236}">
                <a16:creationId xmlns:a16="http://schemas.microsoft.com/office/drawing/2014/main" id="{0B3851C7-78EB-7E7C-756C-31CA90C176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pic>
        <p:nvPicPr>
          <p:cNvPr id="4" name="Picture 3">
            <a:extLst>
              <a:ext uri="{FF2B5EF4-FFF2-40B4-BE49-F238E27FC236}">
                <a16:creationId xmlns:a16="http://schemas.microsoft.com/office/drawing/2014/main" id="{140D0AC2-F5CE-E97C-863D-D3EF5107FE9C}"/>
              </a:ext>
            </a:extLst>
          </p:cNvPr>
          <p:cNvPicPr>
            <a:picLocks noChangeAspect="1"/>
          </p:cNvPicPr>
          <p:nvPr/>
        </p:nvPicPr>
        <p:blipFill>
          <a:blip r:embed="rId8"/>
          <a:srcRect l="-695" t="8747" r="1389" b="26042"/>
          <a:stretch>
            <a:fillRect/>
          </a:stretch>
        </p:blipFill>
        <p:spPr>
          <a:xfrm>
            <a:off x="1101725" y="3290200"/>
            <a:ext cx="1494513" cy="1304374"/>
          </a:xfrm>
          <a:prstGeom prst="rect">
            <a:avLst/>
          </a:prstGeom>
        </p:spPr>
      </p:pic>
      <p:pic>
        <p:nvPicPr>
          <p:cNvPr id="7" name="Picture 6">
            <a:extLst>
              <a:ext uri="{FF2B5EF4-FFF2-40B4-BE49-F238E27FC236}">
                <a16:creationId xmlns:a16="http://schemas.microsoft.com/office/drawing/2014/main" id="{3143FB92-8E22-0360-CC09-BA2AEC1D3358}"/>
              </a:ext>
            </a:extLst>
          </p:cNvPr>
          <p:cNvPicPr>
            <a:picLocks noChangeAspect="1"/>
          </p:cNvPicPr>
          <p:nvPr/>
        </p:nvPicPr>
        <p:blipFill>
          <a:blip r:embed="rId9"/>
          <a:srcRect l="-410" t="2378" r="6329" b="19496"/>
          <a:stretch>
            <a:fillRect/>
          </a:stretch>
        </p:blipFill>
        <p:spPr>
          <a:xfrm>
            <a:off x="2703534" y="3329924"/>
            <a:ext cx="1544934" cy="1301245"/>
          </a:xfrm>
          <a:prstGeom prst="rect">
            <a:avLst/>
          </a:prstGeom>
        </p:spPr>
      </p:pic>
      <p:pic>
        <p:nvPicPr>
          <p:cNvPr id="8" name="Picture 7">
            <a:extLst>
              <a:ext uri="{FF2B5EF4-FFF2-40B4-BE49-F238E27FC236}">
                <a16:creationId xmlns:a16="http://schemas.microsoft.com/office/drawing/2014/main" id="{D97E5D46-DDDA-A4AE-880A-AAAE848397B6}"/>
              </a:ext>
            </a:extLst>
          </p:cNvPr>
          <p:cNvPicPr>
            <a:picLocks noChangeAspect="1"/>
          </p:cNvPicPr>
          <p:nvPr/>
        </p:nvPicPr>
        <p:blipFill>
          <a:blip r:embed="rId10"/>
          <a:srcRect t="-1128" r="6842" b="23003"/>
          <a:stretch>
            <a:fillRect/>
          </a:stretch>
        </p:blipFill>
        <p:spPr>
          <a:xfrm>
            <a:off x="4356100" y="3290200"/>
            <a:ext cx="1845641" cy="1307220"/>
          </a:xfrm>
          <a:prstGeom prst="rect">
            <a:avLst/>
          </a:prstGeom>
        </p:spPr>
      </p:pic>
      <p:pic>
        <p:nvPicPr>
          <p:cNvPr id="11" name="Picture 10">
            <a:extLst>
              <a:ext uri="{FF2B5EF4-FFF2-40B4-BE49-F238E27FC236}">
                <a16:creationId xmlns:a16="http://schemas.microsoft.com/office/drawing/2014/main" id="{A80D7CA6-00C0-0DC3-4D38-479E87033B30}"/>
              </a:ext>
            </a:extLst>
          </p:cNvPr>
          <p:cNvPicPr>
            <a:picLocks noChangeAspect="1"/>
          </p:cNvPicPr>
          <p:nvPr/>
        </p:nvPicPr>
        <p:blipFill>
          <a:blip r:embed="rId11"/>
          <a:srcRect l="13245" t="-1149" r="5960" b="24328"/>
          <a:stretch>
            <a:fillRect/>
          </a:stretch>
        </p:blipFill>
        <p:spPr>
          <a:xfrm>
            <a:off x="6402388" y="3199707"/>
            <a:ext cx="1269790" cy="1397593"/>
          </a:xfrm>
          <a:prstGeom prst="rect">
            <a:avLst/>
          </a:prstGeom>
        </p:spPr>
      </p:pic>
      <p:pic>
        <p:nvPicPr>
          <p:cNvPr id="12" name="Picture 11">
            <a:extLst>
              <a:ext uri="{FF2B5EF4-FFF2-40B4-BE49-F238E27FC236}">
                <a16:creationId xmlns:a16="http://schemas.microsoft.com/office/drawing/2014/main" id="{EB360AFC-9D6C-5AFC-1D01-F9C9DF64BDA2}"/>
              </a:ext>
            </a:extLst>
          </p:cNvPr>
          <p:cNvPicPr>
            <a:picLocks noChangeAspect="1"/>
          </p:cNvPicPr>
          <p:nvPr/>
        </p:nvPicPr>
        <p:blipFill>
          <a:blip r:embed="rId12"/>
          <a:srcRect l="10204" t="2301" r="6803" b="31198"/>
          <a:stretch>
            <a:fillRect/>
          </a:stretch>
        </p:blipFill>
        <p:spPr>
          <a:xfrm>
            <a:off x="7953375" y="3094461"/>
            <a:ext cx="1280638" cy="1387176"/>
          </a:xfrm>
          <a:prstGeom prst="rect">
            <a:avLst/>
          </a:prstGeom>
        </p:spPr>
      </p:pic>
      <p:pic>
        <p:nvPicPr>
          <p:cNvPr id="13" name="Picture 12">
            <a:extLst>
              <a:ext uri="{FF2B5EF4-FFF2-40B4-BE49-F238E27FC236}">
                <a16:creationId xmlns:a16="http://schemas.microsoft.com/office/drawing/2014/main" id="{B48533D0-E205-F256-6E69-22CC03F084B9}"/>
              </a:ext>
            </a:extLst>
          </p:cNvPr>
          <p:cNvPicPr>
            <a:picLocks noChangeAspect="1"/>
          </p:cNvPicPr>
          <p:nvPr/>
        </p:nvPicPr>
        <p:blipFill>
          <a:blip r:embed="rId13"/>
          <a:srcRect t="-562" r="3774" b="25843"/>
          <a:stretch>
            <a:fillRect/>
          </a:stretch>
        </p:blipFill>
        <p:spPr>
          <a:xfrm>
            <a:off x="9382125" y="3094461"/>
            <a:ext cx="1594814" cy="1387808"/>
          </a:xfrm>
          <a:prstGeom prst="rect">
            <a:avLst/>
          </a:prstGeom>
        </p:spPr>
      </p:pic>
      <p:sp>
        <p:nvSpPr>
          <p:cNvPr id="5" name="TextBox 4">
            <a:extLst>
              <a:ext uri="{FF2B5EF4-FFF2-40B4-BE49-F238E27FC236}">
                <a16:creationId xmlns:a16="http://schemas.microsoft.com/office/drawing/2014/main" id="{B7A28B84-653A-027F-2829-ACB5B4FC44D9}"/>
              </a:ext>
            </a:extLst>
          </p:cNvPr>
          <p:cNvSpPr txBox="1"/>
          <p:nvPr/>
        </p:nvSpPr>
        <p:spPr>
          <a:xfrm>
            <a:off x="1283916" y="4603315"/>
            <a:ext cx="13152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14"/>
              </a:rPr>
              <a:t>Normativa</a:t>
            </a:r>
            <a:endParaRPr lang="en-US"/>
          </a:p>
        </p:txBody>
      </p:sp>
      <p:sp>
        <p:nvSpPr>
          <p:cNvPr id="6" name="TextBox 5">
            <a:extLst>
              <a:ext uri="{FF2B5EF4-FFF2-40B4-BE49-F238E27FC236}">
                <a16:creationId xmlns:a16="http://schemas.microsoft.com/office/drawing/2014/main" id="{034EC746-A555-183D-DC0F-02639600136C}"/>
              </a:ext>
            </a:extLst>
          </p:cNvPr>
          <p:cNvSpPr txBox="1"/>
          <p:nvPr/>
        </p:nvSpPr>
        <p:spPr>
          <a:xfrm>
            <a:off x="2599150" y="4655508"/>
            <a:ext cx="18475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15"/>
              </a:rPr>
              <a:t>Model de governança</a:t>
            </a:r>
            <a:endParaRPr lang="en-US" sz="1400"/>
          </a:p>
        </p:txBody>
      </p:sp>
      <p:sp>
        <p:nvSpPr>
          <p:cNvPr id="14" name="TextBox 13">
            <a:extLst>
              <a:ext uri="{FF2B5EF4-FFF2-40B4-BE49-F238E27FC236}">
                <a16:creationId xmlns:a16="http://schemas.microsoft.com/office/drawing/2014/main" id="{92C747AF-9E3F-8151-0DC5-89EB3B7B94E3}"/>
              </a:ext>
            </a:extLst>
          </p:cNvPr>
          <p:cNvSpPr txBox="1"/>
          <p:nvPr/>
        </p:nvSpPr>
        <p:spPr>
          <a:xfrm>
            <a:off x="4446738" y="4634630"/>
            <a:ext cx="20459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16"/>
              </a:rPr>
              <a:t>Full de ruta recomanat</a:t>
            </a:r>
            <a:endParaRPr lang="en-US" sz="1400"/>
          </a:p>
        </p:txBody>
      </p:sp>
      <p:sp>
        <p:nvSpPr>
          <p:cNvPr id="15" name="TextBox 14">
            <a:extLst>
              <a:ext uri="{FF2B5EF4-FFF2-40B4-BE49-F238E27FC236}">
                <a16:creationId xmlns:a16="http://schemas.microsoft.com/office/drawing/2014/main" id="{5EF9DE80-0D18-3991-71C8-63D4002BB576}"/>
              </a:ext>
            </a:extLst>
          </p:cNvPr>
          <p:cNvSpPr txBox="1"/>
          <p:nvPr/>
        </p:nvSpPr>
        <p:spPr>
          <a:xfrm>
            <a:off x="6690984" y="4634630"/>
            <a:ext cx="6993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17"/>
              </a:rPr>
              <a:t>Ética</a:t>
            </a:r>
            <a:endParaRPr lang="en-US" sz="1400"/>
          </a:p>
        </p:txBody>
      </p:sp>
      <p:sp>
        <p:nvSpPr>
          <p:cNvPr id="16" name="TextBox 15">
            <a:extLst>
              <a:ext uri="{FF2B5EF4-FFF2-40B4-BE49-F238E27FC236}">
                <a16:creationId xmlns:a16="http://schemas.microsoft.com/office/drawing/2014/main" id="{65C39A68-66DD-06C1-154D-C51C6965D26F}"/>
              </a:ext>
            </a:extLst>
          </p:cNvPr>
          <p:cNvSpPr txBox="1"/>
          <p:nvPr/>
        </p:nvSpPr>
        <p:spPr>
          <a:xfrm rot="-10800000" flipV="1">
            <a:off x="7870517" y="4417153"/>
            <a:ext cx="19519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18"/>
              </a:rPr>
              <a:t>Materials per al desplegament</a:t>
            </a:r>
            <a:endParaRPr lang="en-US" sz="1400"/>
          </a:p>
        </p:txBody>
      </p:sp>
      <p:sp>
        <p:nvSpPr>
          <p:cNvPr id="17" name="TextBox 16">
            <a:extLst>
              <a:ext uri="{FF2B5EF4-FFF2-40B4-BE49-F238E27FC236}">
                <a16:creationId xmlns:a16="http://schemas.microsoft.com/office/drawing/2014/main" id="{2A573A45-0C74-934E-BD43-DF1DDF2D5B95}"/>
              </a:ext>
            </a:extLst>
          </p:cNvPr>
          <p:cNvSpPr txBox="1"/>
          <p:nvPr/>
        </p:nvSpPr>
        <p:spPr>
          <a:xfrm>
            <a:off x="9384080" y="4530246"/>
            <a:ext cx="19519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19"/>
              </a:rPr>
              <a:t>Proves de concepte</a:t>
            </a:r>
            <a:endParaRPr lang="en-US" sz="1400"/>
          </a:p>
        </p:txBody>
      </p:sp>
    </p:spTree>
    <p:extLst>
      <p:ext uri="{BB962C8B-B14F-4D97-AF65-F5344CB8AC3E}">
        <p14:creationId xmlns:p14="http://schemas.microsoft.com/office/powerpoint/2010/main" val="4286301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1C1E0-3FA3-8F3C-3A5E-06A4D20522C4}"/>
            </a:ext>
          </a:extLst>
        </p:cNvPr>
        <p:cNvGrpSpPr/>
        <p:nvPr/>
      </p:nvGrpSpPr>
      <p:grpSpPr>
        <a:xfrm>
          <a:off x="0" y="0"/>
          <a:ext cx="0" cy="0"/>
          <a:chOff x="0" y="0"/>
          <a:chExt cx="0" cy="0"/>
        </a:xfrm>
      </p:grpSpPr>
      <p:pic>
        <p:nvPicPr>
          <p:cNvPr id="3" name="Gràfic 2">
            <a:extLst>
              <a:ext uri="{FF2B5EF4-FFF2-40B4-BE49-F238E27FC236}">
                <a16:creationId xmlns:a16="http://schemas.microsoft.com/office/drawing/2014/main" id="{4DC3D7D3-23C3-3AC1-9BAE-A57C96A055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9" name="Gràfic 8">
            <a:extLst>
              <a:ext uri="{FF2B5EF4-FFF2-40B4-BE49-F238E27FC236}">
                <a16:creationId xmlns:a16="http://schemas.microsoft.com/office/drawing/2014/main" id="{68519FFA-3108-AF55-640F-80E9529884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10" name="Gràfic 9">
            <a:extLst>
              <a:ext uri="{FF2B5EF4-FFF2-40B4-BE49-F238E27FC236}">
                <a16:creationId xmlns:a16="http://schemas.microsoft.com/office/drawing/2014/main" id="{42047AC0-C411-A05F-70FC-1DC01B5BD4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pic>
        <p:nvPicPr>
          <p:cNvPr id="32" name="Imatge 31">
            <a:extLst>
              <a:ext uri="{FF2B5EF4-FFF2-40B4-BE49-F238E27FC236}">
                <a16:creationId xmlns:a16="http://schemas.microsoft.com/office/drawing/2014/main" id="{FF3B31DD-36E6-9DED-7772-35E0A1622412}"/>
              </a:ext>
            </a:extLst>
          </p:cNvPr>
          <p:cNvPicPr>
            <a:picLocks noChangeAspect="1"/>
          </p:cNvPicPr>
          <p:nvPr/>
        </p:nvPicPr>
        <p:blipFill>
          <a:blip r:embed="rId8"/>
          <a:stretch>
            <a:fillRect/>
          </a:stretch>
        </p:blipFill>
        <p:spPr>
          <a:xfrm>
            <a:off x="1243397" y="1342652"/>
            <a:ext cx="9055526" cy="5460232"/>
          </a:xfrm>
          <a:prstGeom prst="rect">
            <a:avLst/>
          </a:prstGeom>
        </p:spPr>
      </p:pic>
    </p:spTree>
    <p:extLst>
      <p:ext uri="{BB962C8B-B14F-4D97-AF65-F5344CB8AC3E}">
        <p14:creationId xmlns:p14="http://schemas.microsoft.com/office/powerpoint/2010/main" val="1942605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6ADD-FF1D-C56C-5898-292A16C937C4}"/>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C0F5A40D-672E-6B0E-EFBC-262B51917210}"/>
              </a:ext>
            </a:extLst>
          </p:cNvPr>
          <p:cNvSpPr txBox="1"/>
          <p:nvPr/>
        </p:nvSpPr>
        <p:spPr>
          <a:xfrm>
            <a:off x="510137" y="1244950"/>
            <a:ext cx="6098796" cy="584775"/>
          </a:xfrm>
          <a:prstGeom prst="rect">
            <a:avLst/>
          </a:prstGeom>
          <a:noFill/>
        </p:spPr>
        <p:txBody>
          <a:bodyPr wrap="square" lIns="91440" tIns="45720" rIns="91440" bIns="45720" anchor="t">
            <a:spAutoFit/>
          </a:bodyPr>
          <a:lstStyle/>
          <a:p>
            <a:pPr>
              <a:spcAft>
                <a:spcPts val="1200"/>
              </a:spcAft>
            </a:pPr>
            <a:r>
              <a:rPr lang="ca-ES" sz="3200" b="1">
                <a:solidFill>
                  <a:srgbClr val="003371"/>
                </a:solidFill>
                <a:latin typeface="Arial"/>
                <a:cs typeface="Arial"/>
              </a:rPr>
              <a:t>Assistència tècnica</a:t>
            </a:r>
            <a:endParaRPr lang="ca-ES" sz="3200" b="1" noProof="0">
              <a:solidFill>
                <a:srgbClr val="003371"/>
              </a:solidFill>
              <a:latin typeface="Arial" panose="020B0604020202020204" pitchFamily="34" charset="0"/>
              <a:cs typeface="Arial" panose="020B0604020202020204" pitchFamily="34" charset="0"/>
            </a:endParaRPr>
          </a:p>
        </p:txBody>
      </p:sp>
      <p:pic>
        <p:nvPicPr>
          <p:cNvPr id="3" name="Gràfic 2">
            <a:extLst>
              <a:ext uri="{FF2B5EF4-FFF2-40B4-BE49-F238E27FC236}">
                <a16:creationId xmlns:a16="http://schemas.microsoft.com/office/drawing/2014/main" id="{9A800D5E-2F5C-4A7F-03B6-5CEBCE1019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9" name="Gràfic 8">
            <a:extLst>
              <a:ext uri="{FF2B5EF4-FFF2-40B4-BE49-F238E27FC236}">
                <a16:creationId xmlns:a16="http://schemas.microsoft.com/office/drawing/2014/main" id="{7F785035-0CDC-628C-21E7-3F63C76647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10" name="Gràfic 9">
            <a:extLst>
              <a:ext uri="{FF2B5EF4-FFF2-40B4-BE49-F238E27FC236}">
                <a16:creationId xmlns:a16="http://schemas.microsoft.com/office/drawing/2014/main" id="{D3064750-7B79-53F0-2CB2-748F028A03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sp>
        <p:nvSpPr>
          <p:cNvPr id="4" name="TextBox 3">
            <a:extLst>
              <a:ext uri="{FF2B5EF4-FFF2-40B4-BE49-F238E27FC236}">
                <a16:creationId xmlns:a16="http://schemas.microsoft.com/office/drawing/2014/main" id="{69BFD2CC-682C-D9CD-98C8-A0DDED5CFF75}"/>
              </a:ext>
            </a:extLst>
          </p:cNvPr>
          <p:cNvSpPr txBox="1"/>
          <p:nvPr/>
        </p:nvSpPr>
        <p:spPr>
          <a:xfrm>
            <a:off x="624561" y="1824972"/>
            <a:ext cx="11121894"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Què ofereix el nostra </a:t>
            </a:r>
            <a:r>
              <a:rPr lang="en-US">
                <a:hlinkClick r:id="rId8"/>
              </a:rPr>
              <a:t>catàleg de servei</a:t>
            </a:r>
            <a:r>
              <a:rPr lang="en-US"/>
              <a:t>?</a:t>
            </a:r>
          </a:p>
          <a:p>
            <a:endParaRPr lang="en-US"/>
          </a:p>
          <a:p>
            <a:r>
              <a:rPr lang="en-US" b="1">
                <a:highlight>
                  <a:srgbClr val="FFFFFF"/>
                </a:highlight>
              </a:rPr>
              <a:t>Oficina Municipal de Govern de la Dada i de la Intel·ligència Artificial: assistència per al desplegament</a:t>
            </a:r>
            <a:endParaRPr lang="en-US"/>
          </a:p>
          <a:p>
            <a:endParaRPr lang="en-US"/>
          </a:p>
          <a:p>
            <a:r>
              <a:rPr lang="en-US" sz="1200">
                <a:solidFill>
                  <a:srgbClr val="212529"/>
                </a:solidFill>
                <a:highlight>
                  <a:srgbClr val="FFFFFF"/>
                </a:highlight>
                <a:ea typeface="+mn-lt"/>
                <a:cs typeface="+mn-lt"/>
              </a:rPr>
              <a:t>Suport al desplegament de la intel·ligència artificial o del govern de les dades a l'ens local d'acord amb el model de treball Local.iA (</a:t>
            </a:r>
            <a:r>
              <a:rPr lang="en-US" sz="1200" u="sng">
                <a:solidFill>
                  <a:srgbClr val="9D2235"/>
                </a:solidFill>
                <a:highlight>
                  <a:srgbClr val="FFFFFF"/>
                </a:highlight>
                <a:ea typeface="+mn-lt"/>
                <a:cs typeface="+mn-lt"/>
                <a:hlinkClick r:id="rId9"/>
              </a:rPr>
              <a:t>www.diba.cat/ca/web/local-ia/inici</a:t>
            </a:r>
            <a:r>
              <a:rPr lang="en-US" sz="1200">
                <a:solidFill>
                  <a:srgbClr val="212529"/>
                </a:solidFill>
                <a:highlight>
                  <a:srgbClr val="FFFFFF"/>
                </a:highlight>
                <a:ea typeface="+mn-lt"/>
                <a:cs typeface="+mn-lt"/>
              </a:rPr>
              <a:t>)</a:t>
            </a:r>
            <a:br>
              <a:rPr lang="en-US" sz="1200">
                <a:highlight>
                  <a:srgbClr val="FFFFFF"/>
                </a:highlight>
                <a:ea typeface="+mn-lt"/>
                <a:cs typeface="+mn-lt"/>
              </a:rPr>
            </a:br>
            <a:br>
              <a:rPr lang="en-US" sz="1200">
                <a:highlight>
                  <a:srgbClr val="FFFFFF"/>
                </a:highlight>
                <a:ea typeface="+mn-lt"/>
                <a:cs typeface="+mn-lt"/>
              </a:rPr>
            </a:br>
            <a:r>
              <a:rPr lang="en-US" sz="1200">
                <a:solidFill>
                  <a:srgbClr val="212529"/>
                </a:solidFill>
                <a:highlight>
                  <a:srgbClr val="FFFFFF"/>
                </a:highlight>
                <a:ea typeface="+mn-lt"/>
                <a:cs typeface="+mn-lt"/>
              </a:rPr>
              <a:t>Inclou els àmbits de processos, governança i canvi cultural.</a:t>
            </a:r>
            <a:br>
              <a:rPr lang="en-US" sz="1200">
                <a:highlight>
                  <a:srgbClr val="FFFFFF"/>
                </a:highlight>
                <a:ea typeface="+mn-lt"/>
                <a:cs typeface="+mn-lt"/>
              </a:rPr>
            </a:br>
            <a:br>
              <a:rPr lang="en-US" sz="1200">
                <a:highlight>
                  <a:srgbClr val="FFFFFF"/>
                </a:highlight>
                <a:ea typeface="+mn-lt"/>
                <a:cs typeface="+mn-lt"/>
              </a:rPr>
            </a:br>
            <a:r>
              <a:rPr lang="en-US" sz="1200">
                <a:solidFill>
                  <a:srgbClr val="212529"/>
                </a:solidFill>
                <a:highlight>
                  <a:srgbClr val="FFFFFF"/>
                </a:highlight>
                <a:ea typeface="+mn-lt"/>
                <a:cs typeface="+mn-lt"/>
              </a:rPr>
              <a:t>En el cas del </a:t>
            </a:r>
            <a:r>
              <a:rPr lang="en-US" sz="1200" b="1">
                <a:solidFill>
                  <a:srgbClr val="212529"/>
                </a:solidFill>
                <a:highlight>
                  <a:srgbClr val="FFFFFF"/>
                </a:highlight>
                <a:ea typeface="+mn-lt"/>
                <a:cs typeface="+mn-lt"/>
              </a:rPr>
              <a:t>desplegament organitzatiu de la intel·ligència artificial</a:t>
            </a:r>
            <a:r>
              <a:rPr lang="en-US" sz="1200">
                <a:solidFill>
                  <a:srgbClr val="212529"/>
                </a:solidFill>
                <a:highlight>
                  <a:srgbClr val="FFFFFF"/>
                </a:highlight>
                <a:ea typeface="+mn-lt"/>
                <a:cs typeface="+mn-lt"/>
              </a:rPr>
              <a:t>, el pla de treball s'elabora conjuntament amb l'ens local i pot incloure:</a:t>
            </a:r>
            <a:br>
              <a:rPr lang="en-US" sz="1200">
                <a:highlight>
                  <a:srgbClr val="FFFFFF"/>
                </a:highlight>
                <a:ea typeface="+mn-lt"/>
                <a:cs typeface="+mn-lt"/>
              </a:rPr>
            </a:br>
            <a:r>
              <a:rPr lang="en-US" sz="1200">
                <a:solidFill>
                  <a:srgbClr val="212529"/>
                </a:solidFill>
                <a:highlight>
                  <a:srgbClr val="FFFFFF"/>
                </a:highlight>
                <a:ea typeface="+mn-lt"/>
                <a:cs typeface="+mn-lt"/>
              </a:rPr>
              <a:t>- Articulació dels processos per al desplegament de la IA a l'ens local</a:t>
            </a:r>
            <a:br>
              <a:rPr lang="en-US" sz="1200">
                <a:highlight>
                  <a:srgbClr val="FFFFFF"/>
                </a:highlight>
                <a:ea typeface="+mn-lt"/>
                <a:cs typeface="+mn-lt"/>
              </a:rPr>
            </a:br>
            <a:r>
              <a:rPr lang="en-US" sz="1200">
                <a:solidFill>
                  <a:srgbClr val="212529"/>
                </a:solidFill>
                <a:highlight>
                  <a:srgbClr val="FFFFFF"/>
                </a:highlight>
                <a:ea typeface="+mn-lt"/>
                <a:cs typeface="+mn-lt"/>
              </a:rPr>
              <a:t>- Accions de sensibilització adreçades a l'organització</a:t>
            </a:r>
            <a:br>
              <a:rPr lang="en-US" sz="1200">
                <a:highlight>
                  <a:srgbClr val="FFFFFF"/>
                </a:highlight>
                <a:ea typeface="+mn-lt"/>
                <a:cs typeface="+mn-lt"/>
              </a:rPr>
            </a:br>
            <a:r>
              <a:rPr lang="en-US" sz="1200">
                <a:solidFill>
                  <a:srgbClr val="212529"/>
                </a:solidFill>
                <a:highlight>
                  <a:srgbClr val="FFFFFF"/>
                </a:highlight>
                <a:ea typeface="+mn-lt"/>
                <a:cs typeface="+mn-lt"/>
              </a:rPr>
              <a:t>- Tallers per a identificar i prioritzar casos d'ús d'aplicació de la hiperautomatització i la IA a processos clau.</a:t>
            </a:r>
            <a:br>
              <a:rPr lang="en-US" sz="1200">
                <a:highlight>
                  <a:srgbClr val="FFFFFF"/>
                </a:highlight>
                <a:ea typeface="+mn-lt"/>
                <a:cs typeface="+mn-lt"/>
              </a:rPr>
            </a:br>
            <a:r>
              <a:rPr lang="en-US" sz="1200">
                <a:solidFill>
                  <a:srgbClr val="212529"/>
                </a:solidFill>
                <a:highlight>
                  <a:srgbClr val="FFFFFF"/>
                </a:highlight>
                <a:ea typeface="+mn-lt"/>
                <a:cs typeface="+mn-lt"/>
              </a:rPr>
              <a:t>- Documentació de proves de concepte (PoC) impulsades per l'ens local.</a:t>
            </a:r>
            <a:br>
              <a:rPr lang="en-US" sz="1200">
                <a:highlight>
                  <a:srgbClr val="FFFFFF"/>
                </a:highlight>
                <a:ea typeface="+mn-lt"/>
                <a:cs typeface="+mn-lt"/>
              </a:rPr>
            </a:br>
            <a:r>
              <a:rPr lang="en-US" sz="1200">
                <a:solidFill>
                  <a:srgbClr val="212529"/>
                </a:solidFill>
                <a:highlight>
                  <a:srgbClr val="FFFFFF"/>
                </a:highlight>
                <a:ea typeface="+mn-lt"/>
                <a:cs typeface="+mn-lt"/>
              </a:rPr>
              <a:t>- Avaluació de l'impacte i elaboració de la fitxa de transparència algorítmica.</a:t>
            </a:r>
            <a:br>
              <a:rPr lang="en-US" sz="1200">
                <a:highlight>
                  <a:srgbClr val="FFFFFF"/>
                </a:highlight>
                <a:ea typeface="+mn-lt"/>
                <a:cs typeface="+mn-lt"/>
              </a:rPr>
            </a:br>
            <a:br>
              <a:rPr lang="en-US" sz="1200">
                <a:highlight>
                  <a:srgbClr val="FFFFFF"/>
                </a:highlight>
                <a:ea typeface="+mn-lt"/>
                <a:cs typeface="+mn-lt"/>
              </a:rPr>
            </a:br>
            <a:r>
              <a:rPr lang="en-US" sz="1200">
                <a:solidFill>
                  <a:srgbClr val="212529"/>
                </a:solidFill>
                <a:highlight>
                  <a:srgbClr val="FFFFFF"/>
                </a:highlight>
                <a:ea typeface="+mn-lt"/>
                <a:cs typeface="+mn-lt"/>
              </a:rPr>
              <a:t>En el cas del </a:t>
            </a:r>
            <a:r>
              <a:rPr lang="en-US" sz="1200" b="1">
                <a:solidFill>
                  <a:srgbClr val="212529"/>
                </a:solidFill>
                <a:highlight>
                  <a:srgbClr val="FFFFFF"/>
                </a:highlight>
                <a:ea typeface="+mn-lt"/>
                <a:cs typeface="+mn-lt"/>
              </a:rPr>
              <a:t>desplegament del model de govern de les dades </a:t>
            </a:r>
            <a:r>
              <a:rPr lang="en-US" sz="1200">
                <a:solidFill>
                  <a:srgbClr val="212529"/>
                </a:solidFill>
                <a:highlight>
                  <a:srgbClr val="FFFFFF"/>
                </a:highlight>
                <a:ea typeface="+mn-lt"/>
                <a:cs typeface="+mn-lt"/>
              </a:rPr>
              <a:t>el pla de treball s'elabora conjuntament amb l'ens local i pot incloure:</a:t>
            </a:r>
            <a:br>
              <a:rPr lang="en-US" sz="1200">
                <a:highlight>
                  <a:srgbClr val="FFFFFF"/>
                </a:highlight>
                <a:ea typeface="+mn-lt"/>
                <a:cs typeface="+mn-lt"/>
              </a:rPr>
            </a:br>
            <a:r>
              <a:rPr lang="en-US" sz="1200">
                <a:solidFill>
                  <a:srgbClr val="212529"/>
                </a:solidFill>
                <a:highlight>
                  <a:srgbClr val="FFFFFF"/>
                </a:highlight>
                <a:ea typeface="+mn-lt"/>
                <a:cs typeface="+mn-lt"/>
              </a:rPr>
              <a:t>- Diagnosi de la situació actual: actius de dades i identificació dels punts febles</a:t>
            </a:r>
            <a:br>
              <a:rPr lang="en-US" sz="1200">
                <a:highlight>
                  <a:srgbClr val="FFFFFF"/>
                </a:highlight>
                <a:ea typeface="+mn-lt"/>
                <a:cs typeface="+mn-lt"/>
              </a:rPr>
            </a:br>
            <a:r>
              <a:rPr lang="en-US" sz="1200">
                <a:solidFill>
                  <a:srgbClr val="212529"/>
                </a:solidFill>
                <a:highlight>
                  <a:srgbClr val="FFFFFF"/>
                </a:highlight>
                <a:ea typeface="+mn-lt"/>
                <a:cs typeface="+mn-lt"/>
              </a:rPr>
              <a:t>- Elaboració de l'estratègia per a desplegar el govern de la dada, l'obertura de dades públiques i impulsar l'orientació a la dada en l'organització</a:t>
            </a:r>
            <a:br>
              <a:rPr lang="en-US" sz="1200">
                <a:highlight>
                  <a:srgbClr val="FFFFFF"/>
                </a:highlight>
                <a:ea typeface="+mn-lt"/>
                <a:cs typeface="+mn-lt"/>
              </a:rPr>
            </a:br>
            <a:r>
              <a:rPr lang="en-US" sz="1200">
                <a:solidFill>
                  <a:srgbClr val="212529"/>
                </a:solidFill>
                <a:highlight>
                  <a:srgbClr val="FFFFFF"/>
                </a:highlight>
                <a:ea typeface="+mn-lt"/>
                <a:cs typeface="+mn-lt"/>
              </a:rPr>
              <a:t>- Elaboració del catàleg de dades i/o el catàleg de metadades en un àmbit concret</a:t>
            </a:r>
            <a:br>
              <a:rPr lang="en-US" sz="1200">
                <a:highlight>
                  <a:srgbClr val="FFFFFF"/>
                </a:highlight>
                <a:ea typeface="+mn-lt"/>
                <a:cs typeface="+mn-lt"/>
              </a:rPr>
            </a:br>
            <a:r>
              <a:rPr lang="en-US" sz="1200">
                <a:solidFill>
                  <a:srgbClr val="212529"/>
                </a:solidFill>
                <a:highlight>
                  <a:srgbClr val="FFFFFF"/>
                </a:highlight>
                <a:ea typeface="+mn-lt"/>
                <a:cs typeface="+mn-lt"/>
              </a:rPr>
              <a:t>- Accions de sensibilització adreçades a l'organització</a:t>
            </a:r>
            <a:br>
              <a:rPr lang="en-US" sz="1200">
                <a:highlight>
                  <a:srgbClr val="FFFFFF"/>
                </a:highlight>
                <a:ea typeface="+mn-lt"/>
                <a:cs typeface="+mn-lt"/>
              </a:rPr>
            </a:br>
            <a:r>
              <a:rPr lang="en-US" sz="1200">
                <a:solidFill>
                  <a:srgbClr val="212529"/>
                </a:solidFill>
                <a:highlight>
                  <a:srgbClr val="FFFFFF"/>
                </a:highlight>
                <a:ea typeface="+mn-lt"/>
                <a:cs typeface="+mn-lt"/>
              </a:rPr>
              <a:t>- Organització d'iniciatives reutilitzant dades públiques que tinguin per objectiu la millora dels serveis i les polítiques públiques.</a:t>
            </a:r>
            <a:br>
              <a:rPr lang="en-US" sz="1200">
                <a:highlight>
                  <a:srgbClr val="FFFFFF"/>
                </a:highlight>
                <a:ea typeface="+mn-lt"/>
                <a:cs typeface="+mn-lt"/>
              </a:rPr>
            </a:br>
            <a:br>
              <a:rPr lang="en-US" sz="1200">
                <a:highlight>
                  <a:srgbClr val="FFFFFF"/>
                </a:highlight>
                <a:ea typeface="+mn-lt"/>
                <a:cs typeface="+mn-lt"/>
              </a:rPr>
            </a:br>
            <a:r>
              <a:rPr lang="en-US" sz="1200">
                <a:solidFill>
                  <a:srgbClr val="212529"/>
                </a:solidFill>
                <a:highlight>
                  <a:srgbClr val="FFFFFF"/>
                </a:highlight>
                <a:ea typeface="+mn-lt"/>
                <a:cs typeface="+mn-lt"/>
              </a:rPr>
              <a:t>D'acord amb les convocatòries corresponents, es preveu que el recurs estigui disponible a les anualitats 2025, 2026 i 2027.</a:t>
            </a:r>
            <a:endParaRPr lang="en-US" sz="1200"/>
          </a:p>
          <a:p>
            <a:endParaRPr lang="en-US" sz="1200"/>
          </a:p>
          <a:p>
            <a:endParaRPr lang="en-US"/>
          </a:p>
          <a:p>
            <a:endParaRPr lang="en-US"/>
          </a:p>
          <a:p>
            <a:endParaRPr lang="en-US"/>
          </a:p>
          <a:p>
            <a:endParaRPr lang="en-US"/>
          </a:p>
        </p:txBody>
      </p:sp>
    </p:spTree>
    <p:extLst>
      <p:ext uri="{BB962C8B-B14F-4D97-AF65-F5344CB8AC3E}">
        <p14:creationId xmlns:p14="http://schemas.microsoft.com/office/powerpoint/2010/main" val="1878968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26EA-66BA-F7AD-3EFD-808E62CB3286}"/>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79A87C35-56BE-D517-8941-82DCD386F24C}"/>
              </a:ext>
            </a:extLst>
          </p:cNvPr>
          <p:cNvSpPr txBox="1"/>
          <p:nvPr/>
        </p:nvSpPr>
        <p:spPr>
          <a:xfrm>
            <a:off x="510137" y="1082800"/>
            <a:ext cx="11876684" cy="584775"/>
          </a:xfrm>
          <a:prstGeom prst="rect">
            <a:avLst/>
          </a:prstGeom>
          <a:noFill/>
        </p:spPr>
        <p:txBody>
          <a:bodyPr wrap="square" lIns="91440" tIns="45720" rIns="91440" bIns="45720" anchor="t">
            <a:spAutoFit/>
          </a:bodyPr>
          <a:lstStyle/>
          <a:p>
            <a:pPr>
              <a:spcAft>
                <a:spcPts val="1200"/>
              </a:spcAft>
            </a:pPr>
            <a:r>
              <a:rPr lang="ca-ES" sz="3200" b="1" noProof="0">
                <a:solidFill>
                  <a:srgbClr val="003371"/>
                </a:solidFill>
                <a:latin typeface="Arial"/>
                <a:cs typeface="Arial"/>
                <a:hlinkClick r:id="rId2"/>
              </a:rPr>
              <a:t>Formació</a:t>
            </a:r>
            <a:endParaRPr lang="ca-ES" sz="3200" b="1" noProof="0" dirty="0">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1DDC2D2C-A7C9-E50D-3617-F9117E3272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C6CB2AF0-27DD-09AA-4D11-2C579ED853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46F94F57-ABE1-8E98-5FEE-F98479E07F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pic>
        <p:nvPicPr>
          <p:cNvPr id="4" name="Imatge 3">
            <a:extLst>
              <a:ext uri="{FF2B5EF4-FFF2-40B4-BE49-F238E27FC236}">
                <a16:creationId xmlns:a16="http://schemas.microsoft.com/office/drawing/2014/main" id="{6CC17099-E9F5-CAEF-2E6C-2303B9DEB00A}"/>
              </a:ext>
            </a:extLst>
          </p:cNvPr>
          <p:cNvPicPr>
            <a:picLocks noChangeAspect="1"/>
          </p:cNvPicPr>
          <p:nvPr/>
        </p:nvPicPr>
        <p:blipFill>
          <a:blip r:embed="rId9">
            <a:duotone>
              <a:schemeClr val="accent1">
                <a:shade val="45000"/>
                <a:satMod val="135000"/>
              </a:schemeClr>
              <a:prstClr val="white"/>
            </a:duotone>
          </a:blip>
          <a:stretch>
            <a:fillRect/>
          </a:stretch>
        </p:blipFill>
        <p:spPr>
          <a:xfrm>
            <a:off x="510137" y="1987475"/>
            <a:ext cx="3960000" cy="3398563"/>
          </a:xfrm>
          <a:prstGeom prst="rect">
            <a:avLst/>
          </a:prstGeom>
        </p:spPr>
      </p:pic>
      <p:sp>
        <p:nvSpPr>
          <p:cNvPr id="6" name="QuadreDeText 5">
            <a:extLst>
              <a:ext uri="{FF2B5EF4-FFF2-40B4-BE49-F238E27FC236}">
                <a16:creationId xmlns:a16="http://schemas.microsoft.com/office/drawing/2014/main" id="{A4C18F91-5588-527E-0CFB-464D1617E52D}"/>
              </a:ext>
            </a:extLst>
          </p:cNvPr>
          <p:cNvSpPr txBox="1"/>
          <p:nvPr/>
        </p:nvSpPr>
        <p:spPr>
          <a:xfrm>
            <a:off x="4695177" y="1987475"/>
            <a:ext cx="7361705" cy="2985433"/>
          </a:xfrm>
          <a:prstGeom prst="rect">
            <a:avLst/>
          </a:prstGeom>
          <a:noFill/>
        </p:spPr>
        <p:txBody>
          <a:bodyPr wrap="square" lIns="91440" tIns="45720" rIns="91440" bIns="45720" anchor="t">
            <a:spAutoFit/>
          </a:bodyPr>
          <a:lstStyle/>
          <a:p>
            <a:pPr marL="285750" indent="-285750">
              <a:buFont typeface="Arial"/>
              <a:buChar char="•"/>
            </a:pPr>
            <a:r>
              <a:rPr lang="ca-ES" sz="2400">
                <a:highlight>
                  <a:srgbClr val="FFFFFF"/>
                </a:highlight>
              </a:rPr>
              <a:t>Desenvolupar projectes d’IA a l’administració: quin camí he de seguir? (semipresencial, nivell avançat)</a:t>
            </a:r>
            <a:endParaRPr lang="ca-ES" sz="2400"/>
          </a:p>
          <a:p>
            <a:pPr marL="285750" indent="-285750">
              <a:buFont typeface="Arial"/>
              <a:buChar char="•"/>
            </a:pPr>
            <a:r>
              <a:rPr lang="ca-ES" sz="2400">
                <a:highlight>
                  <a:srgbClr val="FFFFFF"/>
                </a:highlight>
              </a:rPr>
              <a:t>Laboratori d’innovació amb IA: contractació</a:t>
            </a:r>
            <a:endParaRPr lang="ca-ES" sz="2400"/>
          </a:p>
          <a:p>
            <a:pPr marL="285750" indent="-285750">
              <a:buFont typeface="Arial"/>
              <a:buChar char="•"/>
            </a:pPr>
            <a:r>
              <a:rPr lang="ca-ES" sz="2400">
                <a:highlight>
                  <a:srgbClr val="FFFFFF"/>
                </a:highlight>
              </a:rPr>
              <a:t>Laboratori d’innovació amb IA: microtasques que impulsen la productivitat</a:t>
            </a:r>
            <a:endParaRPr lang="ca-ES" sz="2400"/>
          </a:p>
          <a:p>
            <a:pPr marL="285750" indent="-285750">
              <a:buFont typeface="Arial"/>
              <a:buChar char="•"/>
            </a:pPr>
            <a:r>
              <a:rPr lang="ca-ES" sz="2400">
                <a:highlight>
                  <a:srgbClr val="FFFFFF"/>
                </a:highlight>
              </a:rPr>
              <a:t>La IA impactarà sí o sí en la teva administració. Com adaptar-s’hi? (semipresencial, nivell mig)</a:t>
            </a:r>
            <a:endParaRPr lang="ca-ES" sz="2400"/>
          </a:p>
          <a:p>
            <a:pPr marL="285750" indent="-285750">
              <a:buFont typeface="Arial"/>
              <a:buChar char="•"/>
            </a:pPr>
            <a:endParaRPr lang="ca-ES" sz="2000" dirty="0">
              <a:highlight>
                <a:srgbClr val="FFFFFF"/>
              </a:highlight>
            </a:endParaRPr>
          </a:p>
        </p:txBody>
      </p:sp>
    </p:spTree>
    <p:extLst>
      <p:ext uri="{BB962C8B-B14F-4D97-AF65-F5344CB8AC3E}">
        <p14:creationId xmlns:p14="http://schemas.microsoft.com/office/powerpoint/2010/main" val="51454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5D5BB-D901-DE72-8066-DCF89B32B293}"/>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4EB927D9-BB56-1F3D-E400-A032D4DB69E0}"/>
              </a:ext>
            </a:extLst>
          </p:cNvPr>
          <p:cNvSpPr txBox="1"/>
          <p:nvPr/>
        </p:nvSpPr>
        <p:spPr>
          <a:xfrm>
            <a:off x="510137" y="1244950"/>
            <a:ext cx="6098796" cy="584775"/>
          </a:xfrm>
          <a:prstGeom prst="rect">
            <a:avLst/>
          </a:prstGeom>
          <a:noFill/>
        </p:spPr>
        <p:txBody>
          <a:bodyPr wrap="square" lIns="91440" tIns="45720" rIns="91440" bIns="45720" anchor="t">
            <a:spAutoFit/>
          </a:bodyPr>
          <a:lstStyle/>
          <a:p>
            <a:pPr>
              <a:spcAft>
                <a:spcPts val="1200"/>
              </a:spcAft>
            </a:pPr>
            <a:r>
              <a:rPr lang="ca-ES" sz="3200" b="1">
                <a:solidFill>
                  <a:srgbClr val="003371"/>
                </a:solidFill>
                <a:latin typeface="Arial"/>
                <a:cs typeface="Arial"/>
              </a:rPr>
              <a:t>Formes d'</a:t>
            </a:r>
            <a:r>
              <a:rPr lang="ca-ES" sz="3200" b="1">
                <a:solidFill>
                  <a:srgbClr val="003371"/>
                </a:solidFill>
                <a:latin typeface="Arial"/>
                <a:cs typeface="Arial"/>
                <a:hlinkClick r:id="rId2"/>
              </a:rPr>
              <a:t>estar al dia</a:t>
            </a:r>
            <a:endParaRPr lang="ca-ES" sz="3200" b="1" noProof="0">
              <a:solidFill>
                <a:srgbClr val="003371"/>
              </a:solidFill>
              <a:latin typeface="Arial" panose="020B0604020202020204" pitchFamily="34" charset="0"/>
              <a:cs typeface="Arial" panose="020B0604020202020204" pitchFamily="34" charset="0"/>
            </a:endParaRPr>
          </a:p>
        </p:txBody>
      </p:sp>
      <p:pic>
        <p:nvPicPr>
          <p:cNvPr id="3" name="Gràfic 2">
            <a:extLst>
              <a:ext uri="{FF2B5EF4-FFF2-40B4-BE49-F238E27FC236}">
                <a16:creationId xmlns:a16="http://schemas.microsoft.com/office/drawing/2014/main" id="{C5CB4BFC-10BE-EBCA-2993-C490EC475C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9" name="Gràfic 8">
            <a:extLst>
              <a:ext uri="{FF2B5EF4-FFF2-40B4-BE49-F238E27FC236}">
                <a16:creationId xmlns:a16="http://schemas.microsoft.com/office/drawing/2014/main" id="{B49BB4D8-73DF-A993-326C-26F32709E6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10" name="Gràfic 9">
            <a:extLst>
              <a:ext uri="{FF2B5EF4-FFF2-40B4-BE49-F238E27FC236}">
                <a16:creationId xmlns:a16="http://schemas.microsoft.com/office/drawing/2014/main" id="{9A0F4EF2-4C49-7135-4D20-9436FE3462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pic>
        <p:nvPicPr>
          <p:cNvPr id="5" name="Picture 4">
            <a:extLst>
              <a:ext uri="{FF2B5EF4-FFF2-40B4-BE49-F238E27FC236}">
                <a16:creationId xmlns:a16="http://schemas.microsoft.com/office/drawing/2014/main" id="{FC1A81DA-0C71-1ADE-E8B3-8610E8419C67}"/>
              </a:ext>
            </a:extLst>
          </p:cNvPr>
          <p:cNvPicPr>
            <a:picLocks noChangeAspect="1"/>
          </p:cNvPicPr>
          <p:nvPr/>
        </p:nvPicPr>
        <p:blipFill>
          <a:blip r:embed="rId9"/>
          <a:srcRect l="9250" r="13669" b="417"/>
          <a:stretch>
            <a:fillRect/>
          </a:stretch>
        </p:blipFill>
        <p:spPr>
          <a:xfrm>
            <a:off x="2173070" y="2753136"/>
            <a:ext cx="7833909" cy="2494639"/>
          </a:xfrm>
          <a:prstGeom prst="rect">
            <a:avLst/>
          </a:prstGeom>
        </p:spPr>
      </p:pic>
    </p:spTree>
    <p:extLst>
      <p:ext uri="{BB962C8B-B14F-4D97-AF65-F5344CB8AC3E}">
        <p14:creationId xmlns:p14="http://schemas.microsoft.com/office/powerpoint/2010/main" val="339948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1C5D-46DA-91C9-518F-2FEA7CBDE22F}"/>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6916470A-DCEB-745E-8B3A-C7F1E4CB4080}"/>
              </a:ext>
            </a:extLst>
          </p:cNvPr>
          <p:cNvSpPr txBox="1"/>
          <p:nvPr/>
        </p:nvSpPr>
        <p:spPr>
          <a:xfrm>
            <a:off x="510137" y="1244950"/>
            <a:ext cx="6098796" cy="584775"/>
          </a:xfrm>
          <a:prstGeom prst="rect">
            <a:avLst/>
          </a:prstGeom>
          <a:noFill/>
        </p:spPr>
        <p:txBody>
          <a:bodyPr wrap="square" lIns="91440" tIns="45720" rIns="91440" bIns="45720" anchor="t">
            <a:spAutoFit/>
          </a:bodyPr>
          <a:lstStyle/>
          <a:p>
            <a:pPr>
              <a:spcAft>
                <a:spcPts val="1200"/>
              </a:spcAft>
            </a:pPr>
            <a:r>
              <a:rPr lang="ca-ES" sz="3200" b="1">
                <a:solidFill>
                  <a:srgbClr val="003371"/>
                </a:solidFill>
                <a:latin typeface="Arial"/>
                <a:cs typeface="Arial"/>
              </a:rPr>
              <a:t>Espais de Dades</a:t>
            </a:r>
            <a:endParaRPr lang="ca-ES" sz="3200" b="1" noProof="0">
              <a:solidFill>
                <a:srgbClr val="003371"/>
              </a:solidFill>
              <a:latin typeface="Arial" panose="020B0604020202020204" pitchFamily="34" charset="0"/>
              <a:cs typeface="Arial" panose="020B0604020202020204" pitchFamily="34" charset="0"/>
            </a:endParaRPr>
          </a:p>
        </p:txBody>
      </p:sp>
      <p:sp>
        <p:nvSpPr>
          <p:cNvPr id="4" name="CuadroTexto 1">
            <a:extLst>
              <a:ext uri="{FF2B5EF4-FFF2-40B4-BE49-F238E27FC236}">
                <a16:creationId xmlns:a16="http://schemas.microsoft.com/office/drawing/2014/main" id="{18B88404-7E6C-0805-CEB4-DAECDCE793E2}"/>
              </a:ext>
            </a:extLst>
          </p:cNvPr>
          <p:cNvSpPr txBox="1"/>
          <p:nvPr/>
        </p:nvSpPr>
        <p:spPr>
          <a:xfrm>
            <a:off x="510137" y="1934433"/>
            <a:ext cx="7308537" cy="4832605"/>
          </a:xfrm>
          <a:prstGeom prst="rect">
            <a:avLst/>
          </a:prstGeom>
          <a:noFill/>
        </p:spPr>
        <p:txBody>
          <a:bodyPr wrap="square" lIns="91440" tIns="45720" rIns="91440" bIns="45720" numCol="1" spcCol="360000" rtlCol="0" anchor="t">
            <a:spAutoFit/>
          </a:bodyPr>
          <a:lstStyle/>
          <a:p>
            <a:pPr>
              <a:lnSpc>
                <a:spcPts val="2360"/>
              </a:lnSpc>
              <a:spcAft>
                <a:spcPts val="1200"/>
              </a:spcAft>
            </a:pPr>
            <a:endParaRPr lang="ca-ES" sz="1600" b="1" noProof="0">
              <a:latin typeface="Arial" panose="020B0604020202020204" pitchFamily="34" charset="0"/>
              <a:cs typeface="Arial" panose="020B0604020202020204" pitchFamily="34" charset="0"/>
            </a:endParaRPr>
          </a:p>
          <a:p>
            <a:pPr>
              <a:lnSpc>
                <a:spcPts val="2360"/>
              </a:lnSpc>
              <a:spcAft>
                <a:spcPts val="1200"/>
              </a:spcAft>
            </a:pPr>
            <a:r>
              <a:rPr lang="ca-ES" sz="2000" b="1" dirty="0">
                <a:latin typeface="Arial"/>
                <a:cs typeface="Arial"/>
              </a:rPr>
              <a:t>Hem tractat el tema dels espais de dades i ens </a:t>
            </a:r>
            <a:r>
              <a:rPr lang="ca-ES" sz="2000" b="1">
                <a:latin typeface="Arial"/>
                <a:cs typeface="Arial"/>
              </a:rPr>
              <a:t>estem plantejant fer alguna formació.</a:t>
            </a:r>
            <a:endParaRPr lang="ca-ES" sz="2000" b="1">
              <a:latin typeface="Arial" panose="020B0604020202020204" pitchFamily="34" charset="0"/>
              <a:cs typeface="Arial" panose="020B0604020202020204" pitchFamily="34" charset="0"/>
            </a:endParaRPr>
          </a:p>
          <a:p>
            <a:pPr>
              <a:lnSpc>
                <a:spcPts val="2360"/>
              </a:lnSpc>
              <a:spcAft>
                <a:spcPts val="1200"/>
              </a:spcAft>
            </a:pPr>
            <a:endParaRPr lang="ca-ES" sz="2000" b="1" noProof="0" dirty="0">
              <a:latin typeface="Arial" panose="020B0604020202020204" pitchFamily="34" charset="0"/>
              <a:cs typeface="Arial" panose="020B0604020202020204" pitchFamily="34" charset="0"/>
            </a:endParaRPr>
          </a:p>
          <a:p>
            <a:pPr>
              <a:lnSpc>
                <a:spcPts val="2360"/>
              </a:lnSpc>
              <a:spcAft>
                <a:spcPts val="1200"/>
              </a:spcAft>
            </a:pPr>
            <a:r>
              <a:rPr lang="ca-ES" sz="2000" dirty="0">
                <a:ea typeface="+mn-lt"/>
                <a:cs typeface="+mn-lt"/>
                <a:hlinkClick r:id="rId2"/>
              </a:rPr>
              <a:t>https://www.youtube.com/watch?v=XIt9yWGTfVo</a:t>
            </a:r>
            <a:endParaRPr lang="ca-ES"/>
          </a:p>
          <a:p>
            <a:pPr>
              <a:lnSpc>
                <a:spcPts val="2360"/>
              </a:lnSpc>
              <a:spcAft>
                <a:spcPts val="1200"/>
              </a:spcAft>
            </a:pPr>
            <a:endParaRPr lang="ca-ES" sz="2000" b="1" dirty="0">
              <a:latin typeface="Arial" panose="020B0604020202020204" pitchFamily="34" charset="0"/>
              <a:ea typeface="+mn-lt"/>
              <a:cs typeface="Arial" panose="020B0604020202020204" pitchFamily="34" charset="0"/>
            </a:endParaRPr>
          </a:p>
          <a:p>
            <a:pPr>
              <a:lnSpc>
                <a:spcPts val="2360"/>
              </a:lnSpc>
              <a:spcAft>
                <a:spcPts val="1200"/>
              </a:spcAft>
            </a:pPr>
            <a:r>
              <a:rPr lang="ca-ES" sz="2000" dirty="0">
                <a:ea typeface="+mn-lt"/>
                <a:cs typeface="+mn-lt"/>
                <a:hlinkClick r:id="rId3"/>
              </a:rPr>
              <a:t>https://www.youtube.com/watch?v=2mnGL5dJMw0</a:t>
            </a:r>
            <a:endParaRPr lang="ca-ES"/>
          </a:p>
          <a:p>
            <a:pPr>
              <a:lnSpc>
                <a:spcPts val="2360"/>
              </a:lnSpc>
              <a:spcAft>
                <a:spcPts val="1200"/>
              </a:spcAft>
            </a:pPr>
            <a:endParaRPr lang="ca-ES" sz="2000" dirty="0">
              <a:latin typeface="Aptos"/>
              <a:cs typeface="Arial" panose="020B0604020202020204" pitchFamily="34" charset="0"/>
            </a:endParaRPr>
          </a:p>
          <a:p>
            <a:pPr>
              <a:lnSpc>
                <a:spcPts val="2360"/>
              </a:lnSpc>
              <a:spcAft>
                <a:spcPts val="1200"/>
              </a:spcAft>
            </a:pPr>
            <a:endParaRPr lang="ca-ES" sz="2000" dirty="0">
              <a:latin typeface="Aptos"/>
              <a:cs typeface="Arial" panose="020B0604020202020204" pitchFamily="34" charset="0"/>
            </a:endParaRPr>
          </a:p>
          <a:p>
            <a:pPr>
              <a:lnSpc>
                <a:spcPts val="2360"/>
              </a:lnSpc>
              <a:spcAft>
                <a:spcPts val="1200"/>
              </a:spcAft>
            </a:pPr>
            <a:endParaRPr lang="ca-ES" sz="1600" i="1">
              <a:latin typeface="Arial" panose="020B0604020202020204" pitchFamily="34" charset="0"/>
              <a:cs typeface="Arial" panose="020B0604020202020204" pitchFamily="34" charset="0"/>
            </a:endParaRPr>
          </a:p>
          <a:p>
            <a:pPr>
              <a:lnSpc>
                <a:spcPts val="2360"/>
              </a:lnSpc>
              <a:spcAft>
                <a:spcPts val="1200"/>
              </a:spcAft>
            </a:pPr>
            <a:endParaRPr lang="ca-ES" sz="1600" i="1">
              <a:latin typeface="Arial" panose="020B0604020202020204" pitchFamily="34" charset="0"/>
              <a:cs typeface="Arial" panose="020B0604020202020204" pitchFamily="34" charset="0"/>
            </a:endParaRPr>
          </a:p>
        </p:txBody>
      </p:sp>
      <p:pic>
        <p:nvPicPr>
          <p:cNvPr id="3" name="Gràfic 2">
            <a:extLst>
              <a:ext uri="{FF2B5EF4-FFF2-40B4-BE49-F238E27FC236}">
                <a16:creationId xmlns:a16="http://schemas.microsoft.com/office/drawing/2014/main" id="{CF6E69EC-5F62-6D1D-FF37-CCEB2A4290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210" y="370919"/>
            <a:ext cx="1234375" cy="471736"/>
          </a:xfrm>
          <a:prstGeom prst="rect">
            <a:avLst/>
          </a:prstGeom>
        </p:spPr>
      </p:pic>
      <p:pic>
        <p:nvPicPr>
          <p:cNvPr id="9" name="Gràfic 8">
            <a:extLst>
              <a:ext uri="{FF2B5EF4-FFF2-40B4-BE49-F238E27FC236}">
                <a16:creationId xmlns:a16="http://schemas.microsoft.com/office/drawing/2014/main" id="{C6AD3C69-BBD4-D697-4721-CB2C7E2492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05891" y="361957"/>
            <a:ext cx="1459899" cy="480698"/>
          </a:xfrm>
          <a:prstGeom prst="rect">
            <a:avLst/>
          </a:prstGeom>
        </p:spPr>
      </p:pic>
      <p:pic>
        <p:nvPicPr>
          <p:cNvPr id="10" name="Gràfic 9">
            <a:extLst>
              <a:ext uri="{FF2B5EF4-FFF2-40B4-BE49-F238E27FC236}">
                <a16:creationId xmlns:a16="http://schemas.microsoft.com/office/drawing/2014/main" id="{D338BAE9-57E6-BD6F-A9AB-3AC8015469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8318" y="1032786"/>
            <a:ext cx="11398827" cy="119735"/>
          </a:xfrm>
          <a:prstGeom prst="rect">
            <a:avLst/>
          </a:prstGeom>
        </p:spPr>
      </p:pic>
      <p:pic>
        <p:nvPicPr>
          <p:cNvPr id="5" name="Picture 4">
            <a:extLst>
              <a:ext uri="{FF2B5EF4-FFF2-40B4-BE49-F238E27FC236}">
                <a16:creationId xmlns:a16="http://schemas.microsoft.com/office/drawing/2014/main" id="{0A8D70EE-2660-DB33-324C-34C70C8D9B21}"/>
              </a:ext>
            </a:extLst>
          </p:cNvPr>
          <p:cNvPicPr>
            <a:picLocks noChangeAspect="1"/>
          </p:cNvPicPr>
          <p:nvPr/>
        </p:nvPicPr>
        <p:blipFill>
          <a:blip r:embed="rId10"/>
          <a:stretch>
            <a:fillRect/>
          </a:stretch>
        </p:blipFill>
        <p:spPr>
          <a:xfrm>
            <a:off x="7818264" y="2588517"/>
            <a:ext cx="3590925" cy="2390775"/>
          </a:xfrm>
          <a:prstGeom prst="rect">
            <a:avLst/>
          </a:prstGeom>
        </p:spPr>
      </p:pic>
    </p:spTree>
    <p:extLst>
      <p:ext uri="{BB962C8B-B14F-4D97-AF65-F5344CB8AC3E}">
        <p14:creationId xmlns:p14="http://schemas.microsoft.com/office/powerpoint/2010/main" val="28628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437D-23A8-4D83-5FD3-3DCDA458E557}"/>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28AB8A76-7653-4806-8E8E-F1FED184FCBC}"/>
              </a:ext>
            </a:extLst>
          </p:cNvPr>
          <p:cNvSpPr txBox="1"/>
          <p:nvPr/>
        </p:nvSpPr>
        <p:spPr>
          <a:xfrm>
            <a:off x="510137" y="1244950"/>
            <a:ext cx="6098796" cy="1077218"/>
          </a:xfrm>
          <a:prstGeom prst="rect">
            <a:avLst/>
          </a:prstGeom>
          <a:noFill/>
        </p:spPr>
        <p:txBody>
          <a:bodyPr wrap="square" lIns="91440" tIns="45720" rIns="91440" bIns="45720" anchor="t">
            <a:spAutoFit/>
          </a:bodyPr>
          <a:lstStyle/>
          <a:p>
            <a:pPr>
              <a:spcAft>
                <a:spcPts val="1200"/>
              </a:spcAft>
            </a:pPr>
            <a:r>
              <a:rPr lang="ca-ES" sz="3200" b="1">
                <a:solidFill>
                  <a:srgbClr val="003371"/>
                </a:solidFill>
                <a:latin typeface="Arial"/>
                <a:cs typeface="Arial"/>
              </a:rPr>
              <a:t>Ara us toca a vosatres, què ens proposeu?</a:t>
            </a:r>
            <a:endParaRPr lang="ca-ES" sz="3200" b="1" noProof="0">
              <a:solidFill>
                <a:srgbClr val="003371"/>
              </a:solidFill>
              <a:latin typeface="Arial" panose="020B0604020202020204" pitchFamily="34" charset="0"/>
              <a:cs typeface="Arial" panose="020B0604020202020204" pitchFamily="34" charset="0"/>
            </a:endParaRPr>
          </a:p>
        </p:txBody>
      </p:sp>
      <p:pic>
        <p:nvPicPr>
          <p:cNvPr id="3" name="Gràfic 2">
            <a:extLst>
              <a:ext uri="{FF2B5EF4-FFF2-40B4-BE49-F238E27FC236}">
                <a16:creationId xmlns:a16="http://schemas.microsoft.com/office/drawing/2014/main" id="{1E9999ED-FB14-FB9E-5CA4-A3E0AFCD6D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9" name="Gràfic 8">
            <a:extLst>
              <a:ext uri="{FF2B5EF4-FFF2-40B4-BE49-F238E27FC236}">
                <a16:creationId xmlns:a16="http://schemas.microsoft.com/office/drawing/2014/main" id="{8B74A63B-8E61-52C4-9BE6-2758468BF9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10" name="Gràfic 9">
            <a:extLst>
              <a:ext uri="{FF2B5EF4-FFF2-40B4-BE49-F238E27FC236}">
                <a16:creationId xmlns:a16="http://schemas.microsoft.com/office/drawing/2014/main" id="{F312DC90-70B4-0AF2-8E93-EEDB3642F9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pic>
        <p:nvPicPr>
          <p:cNvPr id="5" name="Picture 4">
            <a:extLst>
              <a:ext uri="{FF2B5EF4-FFF2-40B4-BE49-F238E27FC236}">
                <a16:creationId xmlns:a16="http://schemas.microsoft.com/office/drawing/2014/main" id="{42AC0A6B-6446-7900-A61E-8E8FDBF62572}"/>
              </a:ext>
            </a:extLst>
          </p:cNvPr>
          <p:cNvPicPr>
            <a:picLocks noChangeAspect="1"/>
          </p:cNvPicPr>
          <p:nvPr/>
        </p:nvPicPr>
        <p:blipFill>
          <a:blip r:embed="rId8"/>
          <a:stretch>
            <a:fillRect/>
          </a:stretch>
        </p:blipFill>
        <p:spPr>
          <a:xfrm flipV="1">
            <a:off x="2252579" y="2807369"/>
            <a:ext cx="3288632" cy="3288631"/>
          </a:xfrm>
          <a:prstGeom prst="rect">
            <a:avLst/>
          </a:prstGeom>
        </p:spPr>
      </p:pic>
      <p:pic>
        <p:nvPicPr>
          <p:cNvPr id="4" name="Picture 3">
            <a:extLst>
              <a:ext uri="{FF2B5EF4-FFF2-40B4-BE49-F238E27FC236}">
                <a16:creationId xmlns:a16="http://schemas.microsoft.com/office/drawing/2014/main" id="{DEF91F63-321E-A39A-E9F7-EB5B995D339E}"/>
              </a:ext>
            </a:extLst>
          </p:cNvPr>
          <p:cNvPicPr>
            <a:picLocks noChangeAspect="1"/>
          </p:cNvPicPr>
          <p:nvPr/>
        </p:nvPicPr>
        <p:blipFill>
          <a:blip r:embed="rId9"/>
          <a:stretch>
            <a:fillRect/>
          </a:stretch>
        </p:blipFill>
        <p:spPr>
          <a:xfrm>
            <a:off x="5883275" y="3895725"/>
            <a:ext cx="5670550" cy="1123950"/>
          </a:xfrm>
          <a:prstGeom prst="rect">
            <a:avLst/>
          </a:prstGeom>
        </p:spPr>
      </p:pic>
    </p:spTree>
    <p:extLst>
      <p:ext uri="{BB962C8B-B14F-4D97-AF65-F5344CB8AC3E}">
        <p14:creationId xmlns:p14="http://schemas.microsoft.com/office/powerpoint/2010/main" val="97796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88B01-ADF8-867A-2838-00C2EB952424}"/>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3F243FC1-87B8-58A5-B18A-51888CCEAADA}"/>
              </a:ext>
            </a:extLst>
          </p:cNvPr>
          <p:cNvSpPr txBox="1"/>
          <p:nvPr/>
        </p:nvSpPr>
        <p:spPr>
          <a:xfrm>
            <a:off x="510136" y="1429305"/>
            <a:ext cx="10068027" cy="584775"/>
          </a:xfrm>
          <a:prstGeom prst="rect">
            <a:avLst/>
          </a:prstGeom>
          <a:noFill/>
        </p:spPr>
        <p:txBody>
          <a:bodyPr wrap="square">
            <a:spAutoFit/>
          </a:bodyPr>
          <a:lstStyle/>
          <a:p>
            <a:pPr>
              <a:spcAft>
                <a:spcPts val="1200"/>
              </a:spcAft>
            </a:pPr>
            <a:r>
              <a:rPr lang="ca-ES" sz="3200" b="1" noProof="0">
                <a:solidFill>
                  <a:srgbClr val="003371"/>
                </a:solidFill>
                <a:latin typeface="Arial" panose="020B0604020202020204" pitchFamily="34" charset="0"/>
                <a:cs typeface="Arial" panose="020B0604020202020204" pitchFamily="34" charset="0"/>
              </a:rPr>
              <a:t>Què entenem per govern de la dada?</a:t>
            </a:r>
          </a:p>
        </p:txBody>
      </p:sp>
      <p:pic>
        <p:nvPicPr>
          <p:cNvPr id="7" name="Gràfic 6">
            <a:extLst>
              <a:ext uri="{FF2B5EF4-FFF2-40B4-BE49-F238E27FC236}">
                <a16:creationId xmlns:a16="http://schemas.microsoft.com/office/drawing/2014/main" id="{0B265169-79B4-4F04-C81A-085E9F49DD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C404CD03-1F7B-AFC1-CFAB-6930937771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DA23F227-17E2-8CDB-7BAF-6CDB933200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sp>
        <p:nvSpPr>
          <p:cNvPr id="4" name="Marcador de contenido 2">
            <a:extLst>
              <a:ext uri="{FF2B5EF4-FFF2-40B4-BE49-F238E27FC236}">
                <a16:creationId xmlns:a16="http://schemas.microsoft.com/office/drawing/2014/main" id="{02122B20-9B8B-4E4F-9B0E-677EBABD707B}"/>
              </a:ext>
            </a:extLst>
          </p:cNvPr>
          <p:cNvSpPr>
            <a:spLocks noGrp="1"/>
          </p:cNvSpPr>
          <p:nvPr>
            <p:ph idx="1"/>
          </p:nvPr>
        </p:nvSpPr>
        <p:spPr>
          <a:xfrm>
            <a:off x="2290397" y="2199527"/>
            <a:ext cx="9307630" cy="608206"/>
          </a:xfrm>
        </p:spPr>
        <p:txBody>
          <a:bodyPr>
            <a:noAutofit/>
          </a:bodyPr>
          <a:lstStyle/>
          <a:p>
            <a:pPr marL="0" indent="0" fontAlgn="base">
              <a:buNone/>
            </a:pPr>
            <a:r>
              <a:rPr lang="es-ES"/>
              <a:t>Les </a:t>
            </a:r>
            <a:r>
              <a:rPr lang="es-ES" err="1"/>
              <a:t>dades</a:t>
            </a:r>
            <a:r>
              <a:rPr lang="es-ES"/>
              <a:t> </a:t>
            </a:r>
            <a:r>
              <a:rPr lang="es-ES" err="1"/>
              <a:t>són</a:t>
            </a:r>
            <a:r>
              <a:rPr lang="es-ES"/>
              <a:t> un </a:t>
            </a:r>
            <a:r>
              <a:rPr lang="es-ES" b="1" err="1"/>
              <a:t>actiu</a:t>
            </a:r>
            <a:r>
              <a:rPr lang="es-ES"/>
              <a:t> a gestionar per </a:t>
            </a:r>
            <a:r>
              <a:rPr lang="es-ES" b="1" err="1"/>
              <a:t>l’organització</a:t>
            </a:r>
            <a:r>
              <a:rPr lang="es-ES"/>
              <a:t>. </a:t>
            </a:r>
          </a:p>
        </p:txBody>
      </p:sp>
      <p:sp>
        <p:nvSpPr>
          <p:cNvPr id="5" name="Google Shape;797;p36">
            <a:extLst>
              <a:ext uri="{FF2B5EF4-FFF2-40B4-BE49-F238E27FC236}">
                <a16:creationId xmlns:a16="http://schemas.microsoft.com/office/drawing/2014/main" id="{E84F579C-0A19-6DB3-F8B5-DE4A34F3F7FF}"/>
              </a:ext>
            </a:extLst>
          </p:cNvPr>
          <p:cNvSpPr/>
          <p:nvPr/>
        </p:nvSpPr>
        <p:spPr>
          <a:xfrm>
            <a:off x="593973" y="2215240"/>
            <a:ext cx="933308" cy="792681"/>
          </a:xfrm>
          <a:prstGeom prst="rect">
            <a:avLst/>
          </a:prstGeom>
        </p:spPr>
        <p:txBody>
          <a:bodyPr>
            <a:prstTxWarp prst="textPlain">
              <a:avLst/>
            </a:prstTxWarp>
          </a:bodyPr>
          <a:lstStyle/>
          <a:p>
            <a:pPr lvl="0" algn="ctr"/>
            <a:r>
              <a:rPr sz="1991" b="1">
                <a:ln w="19050" cap="flat" cmpd="sng">
                  <a:solidFill>
                    <a:schemeClr val="accent1"/>
                  </a:solidFill>
                  <a:prstDash val="solid"/>
                  <a:round/>
                  <a:headEnd type="none" w="sm" len="sm"/>
                  <a:tailEnd type="none" w="sm" len="sm"/>
                </a:ln>
                <a:noFill/>
                <a:latin typeface="Roboto Condensed"/>
              </a:rPr>
              <a:t>01</a:t>
            </a:r>
          </a:p>
        </p:txBody>
      </p:sp>
      <p:sp>
        <p:nvSpPr>
          <p:cNvPr id="6" name="Marcador de contenido 2">
            <a:extLst>
              <a:ext uri="{FF2B5EF4-FFF2-40B4-BE49-F238E27FC236}">
                <a16:creationId xmlns:a16="http://schemas.microsoft.com/office/drawing/2014/main" id="{A2107D31-92CE-8DD3-8907-7A7D315FC437}"/>
              </a:ext>
            </a:extLst>
          </p:cNvPr>
          <p:cNvSpPr txBox="1">
            <a:spLocks/>
          </p:cNvSpPr>
          <p:nvPr/>
        </p:nvSpPr>
        <p:spPr>
          <a:xfrm>
            <a:off x="2290397" y="3247675"/>
            <a:ext cx="9452126" cy="977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s-ES"/>
              <a:t>La </a:t>
            </a:r>
            <a:r>
              <a:rPr lang="es-ES" err="1"/>
              <a:t>gestió</a:t>
            </a:r>
            <a:r>
              <a:rPr lang="es-ES"/>
              <a:t> i </a:t>
            </a:r>
            <a:r>
              <a:rPr lang="es-ES" err="1"/>
              <a:t>explotació</a:t>
            </a:r>
            <a:r>
              <a:rPr lang="es-ES"/>
              <a:t> de la dada </a:t>
            </a:r>
            <a:r>
              <a:rPr lang="es-ES" err="1"/>
              <a:t>és</a:t>
            </a:r>
            <a:r>
              <a:rPr lang="es-ES"/>
              <a:t> </a:t>
            </a:r>
            <a:r>
              <a:rPr lang="es-ES" b="1"/>
              <a:t>transversal</a:t>
            </a:r>
            <a:r>
              <a:rPr lang="es-ES"/>
              <a:t> a tota </a:t>
            </a:r>
            <a:r>
              <a:rPr lang="es-ES" err="1"/>
              <a:t>l’organització</a:t>
            </a:r>
            <a:r>
              <a:rPr lang="es-ES"/>
              <a:t>. </a:t>
            </a:r>
            <a:r>
              <a:rPr lang="es-ES" b="1"/>
              <a:t>No </a:t>
            </a:r>
            <a:r>
              <a:rPr lang="es-ES" b="1" err="1"/>
              <a:t>és</a:t>
            </a:r>
            <a:r>
              <a:rPr lang="es-ES" b="1"/>
              <a:t> sectorial</a:t>
            </a:r>
            <a:r>
              <a:rPr lang="es-ES"/>
              <a:t>. </a:t>
            </a:r>
          </a:p>
        </p:txBody>
      </p:sp>
      <p:sp>
        <p:nvSpPr>
          <p:cNvPr id="11" name="Marcador de contenido 2">
            <a:extLst>
              <a:ext uri="{FF2B5EF4-FFF2-40B4-BE49-F238E27FC236}">
                <a16:creationId xmlns:a16="http://schemas.microsoft.com/office/drawing/2014/main" id="{268712A7-D954-2DAC-2E53-D1CA6EE74052}"/>
              </a:ext>
            </a:extLst>
          </p:cNvPr>
          <p:cNvSpPr txBox="1">
            <a:spLocks/>
          </p:cNvSpPr>
          <p:nvPr/>
        </p:nvSpPr>
        <p:spPr>
          <a:xfrm>
            <a:off x="2290398" y="4379233"/>
            <a:ext cx="9307630" cy="34070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s-ES"/>
              <a:t>Los dades </a:t>
            </a:r>
            <a:r>
              <a:rPr lang="es-ES" err="1"/>
              <a:t>s’utilitzen</a:t>
            </a:r>
            <a:r>
              <a:rPr lang="es-ES"/>
              <a:t> </a:t>
            </a:r>
            <a:r>
              <a:rPr lang="es-ES" b="1"/>
              <a:t>en </a:t>
            </a:r>
            <a:r>
              <a:rPr lang="es-ES" b="1" err="1"/>
              <a:t>tots</a:t>
            </a:r>
            <a:r>
              <a:rPr lang="es-ES" b="1"/>
              <a:t> </a:t>
            </a:r>
            <a:r>
              <a:rPr lang="es-ES" b="1" err="1"/>
              <a:t>els</a:t>
            </a:r>
            <a:r>
              <a:rPr lang="es-ES" b="1"/>
              <a:t> </a:t>
            </a:r>
            <a:r>
              <a:rPr lang="es-ES" b="1" err="1"/>
              <a:t>nivells</a:t>
            </a:r>
            <a:r>
              <a:rPr lang="es-ES" b="1"/>
              <a:t> de </a:t>
            </a:r>
            <a:r>
              <a:rPr lang="es-ES" b="1" err="1"/>
              <a:t>gestió</a:t>
            </a:r>
            <a:r>
              <a:rPr lang="es-ES"/>
              <a:t> (</a:t>
            </a:r>
            <a:r>
              <a:rPr lang="es-ES" b="1"/>
              <a:t>cultura de la dada</a:t>
            </a:r>
            <a:r>
              <a:rPr lang="es-ES"/>
              <a:t>) i en totes les </a:t>
            </a:r>
            <a:r>
              <a:rPr lang="es-ES" err="1"/>
              <a:t>àrees</a:t>
            </a:r>
            <a:r>
              <a:rPr lang="es-ES"/>
              <a:t> de </a:t>
            </a:r>
            <a:r>
              <a:rPr lang="es-ES" err="1"/>
              <a:t>negoci</a:t>
            </a:r>
            <a:r>
              <a:rPr lang="es-ES"/>
              <a:t>. </a:t>
            </a:r>
            <a:r>
              <a:rPr lang="es-ES" err="1"/>
              <a:t>Tots</a:t>
            </a:r>
            <a:r>
              <a:rPr lang="es-ES"/>
              <a:t> </a:t>
            </a:r>
            <a:r>
              <a:rPr lang="es-ES" err="1"/>
              <a:t>els</a:t>
            </a:r>
            <a:r>
              <a:rPr lang="es-ES"/>
              <a:t> </a:t>
            </a:r>
            <a:r>
              <a:rPr lang="es-ES" err="1"/>
              <a:t>tècnics</a:t>
            </a:r>
            <a:r>
              <a:rPr lang="es-ES"/>
              <a:t> </a:t>
            </a:r>
            <a:r>
              <a:rPr lang="es-ES" err="1"/>
              <a:t>disposen</a:t>
            </a:r>
            <a:r>
              <a:rPr lang="es-ES"/>
              <a:t> del </a:t>
            </a:r>
            <a:r>
              <a:rPr lang="es-ES" err="1"/>
              <a:t>coneixement</a:t>
            </a:r>
            <a:r>
              <a:rPr lang="es-ES"/>
              <a:t> i les </a:t>
            </a:r>
            <a:r>
              <a:rPr lang="es-ES" err="1"/>
              <a:t>habilitats</a:t>
            </a:r>
            <a:r>
              <a:rPr lang="es-ES"/>
              <a:t>, </a:t>
            </a:r>
            <a:r>
              <a:rPr lang="es-ES" err="1"/>
              <a:t>els</a:t>
            </a:r>
            <a:r>
              <a:rPr lang="es-ES"/>
              <a:t> recursos i la </a:t>
            </a:r>
            <a:r>
              <a:rPr lang="es-ES" err="1"/>
              <a:t>documentació</a:t>
            </a:r>
            <a:r>
              <a:rPr lang="es-ES"/>
              <a:t> per poder gestionar les dades de forma </a:t>
            </a:r>
            <a:r>
              <a:rPr lang="es-ES" err="1"/>
              <a:t>eficient</a:t>
            </a:r>
            <a:r>
              <a:rPr lang="es-ES"/>
              <a:t> i </a:t>
            </a:r>
            <a:r>
              <a:rPr lang="es-ES" err="1"/>
              <a:t>autònoma</a:t>
            </a:r>
            <a:r>
              <a:rPr lang="es-ES"/>
              <a:t>. </a:t>
            </a:r>
            <a:endParaRPr lang="ca-ES"/>
          </a:p>
        </p:txBody>
      </p:sp>
      <p:sp>
        <p:nvSpPr>
          <p:cNvPr id="13" name="Google Shape;797;p36">
            <a:extLst>
              <a:ext uri="{FF2B5EF4-FFF2-40B4-BE49-F238E27FC236}">
                <a16:creationId xmlns:a16="http://schemas.microsoft.com/office/drawing/2014/main" id="{25829B02-FB5C-9A6F-8B31-32DA4AC4DF16}"/>
              </a:ext>
            </a:extLst>
          </p:cNvPr>
          <p:cNvSpPr/>
          <p:nvPr/>
        </p:nvSpPr>
        <p:spPr>
          <a:xfrm>
            <a:off x="593973" y="3310627"/>
            <a:ext cx="933308" cy="792681"/>
          </a:xfrm>
          <a:prstGeom prst="rect">
            <a:avLst/>
          </a:prstGeom>
        </p:spPr>
        <p:txBody>
          <a:bodyPr>
            <a:prstTxWarp prst="textPlain">
              <a:avLst/>
            </a:prstTxWarp>
          </a:bodyPr>
          <a:lstStyle/>
          <a:p>
            <a:pPr lvl="0" algn="ctr"/>
            <a:r>
              <a:rPr sz="1991" b="1">
                <a:ln w="19050" cap="flat" cmpd="sng">
                  <a:solidFill>
                    <a:schemeClr val="accent1"/>
                  </a:solidFill>
                  <a:prstDash val="solid"/>
                  <a:round/>
                  <a:headEnd type="none" w="sm" len="sm"/>
                  <a:tailEnd type="none" w="sm" len="sm"/>
                </a:ln>
                <a:noFill/>
                <a:latin typeface="Roboto Condensed"/>
              </a:rPr>
              <a:t>0</a:t>
            </a:r>
            <a:r>
              <a:rPr lang="ca-ES" sz="1991" b="1">
                <a:ln w="19050" cap="flat" cmpd="sng">
                  <a:solidFill>
                    <a:schemeClr val="accent1"/>
                  </a:solidFill>
                  <a:prstDash val="solid"/>
                  <a:round/>
                  <a:headEnd type="none" w="sm" len="sm"/>
                  <a:tailEnd type="none" w="sm" len="sm"/>
                </a:ln>
                <a:noFill/>
                <a:latin typeface="Roboto Condensed"/>
              </a:rPr>
              <a:t>2</a:t>
            </a:r>
            <a:endParaRPr sz="1991" b="1">
              <a:ln w="19050" cap="flat" cmpd="sng">
                <a:solidFill>
                  <a:schemeClr val="accent1"/>
                </a:solidFill>
                <a:prstDash val="solid"/>
                <a:round/>
                <a:headEnd type="none" w="sm" len="sm"/>
                <a:tailEnd type="none" w="sm" len="sm"/>
              </a:ln>
              <a:noFill/>
              <a:latin typeface="Roboto Condensed"/>
            </a:endParaRPr>
          </a:p>
        </p:txBody>
      </p:sp>
      <p:sp>
        <p:nvSpPr>
          <p:cNvPr id="14" name="Google Shape;797;p36">
            <a:extLst>
              <a:ext uri="{FF2B5EF4-FFF2-40B4-BE49-F238E27FC236}">
                <a16:creationId xmlns:a16="http://schemas.microsoft.com/office/drawing/2014/main" id="{30DA8A07-5538-A791-9883-85E7C14B1CB6}"/>
              </a:ext>
            </a:extLst>
          </p:cNvPr>
          <p:cNvSpPr/>
          <p:nvPr/>
        </p:nvSpPr>
        <p:spPr>
          <a:xfrm>
            <a:off x="593973" y="4447580"/>
            <a:ext cx="933308" cy="792681"/>
          </a:xfrm>
          <a:prstGeom prst="rect">
            <a:avLst/>
          </a:prstGeom>
        </p:spPr>
        <p:txBody>
          <a:bodyPr>
            <a:prstTxWarp prst="textPlain">
              <a:avLst/>
            </a:prstTxWarp>
          </a:bodyPr>
          <a:lstStyle/>
          <a:p>
            <a:pPr lvl="0" algn="ctr"/>
            <a:r>
              <a:rPr sz="1991" b="1">
                <a:ln w="19050" cap="flat" cmpd="sng">
                  <a:solidFill>
                    <a:schemeClr val="accent1"/>
                  </a:solidFill>
                  <a:prstDash val="solid"/>
                  <a:round/>
                  <a:headEnd type="none" w="sm" len="sm"/>
                  <a:tailEnd type="none" w="sm" len="sm"/>
                </a:ln>
                <a:noFill/>
                <a:latin typeface="Roboto Condensed"/>
              </a:rPr>
              <a:t>0</a:t>
            </a:r>
            <a:r>
              <a:rPr lang="ca-ES" sz="1991" b="1">
                <a:ln w="19050" cap="flat" cmpd="sng">
                  <a:solidFill>
                    <a:schemeClr val="accent1"/>
                  </a:solidFill>
                  <a:prstDash val="solid"/>
                  <a:round/>
                  <a:headEnd type="none" w="sm" len="sm"/>
                  <a:tailEnd type="none" w="sm" len="sm"/>
                </a:ln>
                <a:noFill/>
                <a:latin typeface="Roboto Condensed"/>
              </a:rPr>
              <a:t>3</a:t>
            </a:r>
            <a:endParaRPr sz="1991" b="1">
              <a:ln w="19050" cap="flat" cmpd="sng">
                <a:solidFill>
                  <a:schemeClr val="accent1"/>
                </a:solidFill>
                <a:prstDash val="solid"/>
                <a:round/>
                <a:headEnd type="none" w="sm" len="sm"/>
                <a:tailEnd type="none" w="sm" len="sm"/>
              </a:ln>
              <a:noFill/>
              <a:latin typeface="Roboto Condensed"/>
            </a:endParaRPr>
          </a:p>
        </p:txBody>
      </p:sp>
    </p:spTree>
    <p:extLst>
      <p:ext uri="{BB962C8B-B14F-4D97-AF65-F5344CB8AC3E}">
        <p14:creationId xmlns:p14="http://schemas.microsoft.com/office/powerpoint/2010/main" val="183230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655F4A-7334-4AB5-82B0-1706BA0452A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4215C5E-D5F6-BB2A-5179-C845C2B7CE44}"/>
              </a:ext>
            </a:extLst>
          </p:cNvPr>
          <p:cNvSpPr>
            <a:spLocks noGrp="1" noRot="1" noMove="1" noResize="1" noEditPoints="1" noAdjustHandles="1" noChangeArrowheads="1" noChangeShapeType="1"/>
          </p:cNvSpPr>
          <p:nvPr/>
        </p:nvSpPr>
        <p:spPr>
          <a:xfrm>
            <a:off x="613497" y="1128712"/>
            <a:ext cx="10959378" cy="4824559"/>
          </a:xfrm>
          <a:prstGeom prst="rect">
            <a:avLst/>
          </a:prstGeom>
          <a:solidFill>
            <a:srgbClr val="F2FA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a:t>              </a:t>
            </a:r>
          </a:p>
        </p:txBody>
      </p:sp>
      <p:pic>
        <p:nvPicPr>
          <p:cNvPr id="17" name="Gràfic 16">
            <a:extLst>
              <a:ext uri="{FF2B5EF4-FFF2-40B4-BE49-F238E27FC236}">
                <a16:creationId xmlns:a16="http://schemas.microsoft.com/office/drawing/2014/main" id="{BFA3C2D4-902B-1F0C-2A3C-DB60060B19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318" y="1032786"/>
            <a:ext cx="11398827" cy="119735"/>
          </a:xfrm>
          <a:prstGeom prst="rect">
            <a:avLst/>
          </a:prstGeom>
        </p:spPr>
      </p:pic>
      <p:pic>
        <p:nvPicPr>
          <p:cNvPr id="10" name="Gràfic 9">
            <a:extLst>
              <a:ext uri="{FF2B5EF4-FFF2-40B4-BE49-F238E27FC236}">
                <a16:creationId xmlns:a16="http://schemas.microsoft.com/office/drawing/2014/main" id="{0AADCDCB-C3E8-641D-C19D-B251E24ABF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318" y="5833537"/>
            <a:ext cx="11398827" cy="119735"/>
          </a:xfrm>
          <a:prstGeom prst="rect">
            <a:avLst/>
          </a:prstGeom>
        </p:spPr>
      </p:pic>
      <p:sp>
        <p:nvSpPr>
          <p:cNvPr id="2" name="CuadroTexto 3">
            <a:extLst>
              <a:ext uri="{FF2B5EF4-FFF2-40B4-BE49-F238E27FC236}">
                <a16:creationId xmlns:a16="http://schemas.microsoft.com/office/drawing/2014/main" id="{BDC4895A-853F-EA79-6BF6-195A38DD1705}"/>
              </a:ext>
            </a:extLst>
          </p:cNvPr>
          <p:cNvSpPr txBox="1"/>
          <p:nvPr/>
        </p:nvSpPr>
        <p:spPr>
          <a:xfrm>
            <a:off x="855221" y="2785143"/>
            <a:ext cx="3768109" cy="707886"/>
          </a:xfrm>
          <a:prstGeom prst="rect">
            <a:avLst/>
          </a:prstGeom>
          <a:noFill/>
        </p:spPr>
        <p:txBody>
          <a:bodyPr wrap="square" rtlCol="0">
            <a:spAutoFit/>
          </a:bodyPr>
          <a:lstStyle/>
          <a:p>
            <a:r>
              <a:rPr lang="ca-ES" sz="4000" b="1" i="0">
                <a:solidFill>
                  <a:srgbClr val="003371"/>
                </a:solidFill>
                <a:latin typeface="Arial" panose="020B0604020202020204" pitchFamily="34" charset="0"/>
                <a:cs typeface="Arial" panose="020B0604020202020204" pitchFamily="34" charset="0"/>
              </a:rPr>
              <a:t>Moltes gràcies</a:t>
            </a:r>
          </a:p>
        </p:txBody>
      </p:sp>
      <p:sp>
        <p:nvSpPr>
          <p:cNvPr id="3" name="CuadroTexto 1">
            <a:extLst>
              <a:ext uri="{FF2B5EF4-FFF2-40B4-BE49-F238E27FC236}">
                <a16:creationId xmlns:a16="http://schemas.microsoft.com/office/drawing/2014/main" id="{B6662609-C0D1-D404-7E8E-13A1668068BE}"/>
              </a:ext>
            </a:extLst>
          </p:cNvPr>
          <p:cNvSpPr txBox="1"/>
          <p:nvPr/>
        </p:nvSpPr>
        <p:spPr>
          <a:xfrm>
            <a:off x="855221" y="4811868"/>
            <a:ext cx="5003142" cy="707886"/>
          </a:xfrm>
          <a:prstGeom prst="rect">
            <a:avLst/>
          </a:prstGeom>
          <a:noFill/>
        </p:spPr>
        <p:txBody>
          <a:bodyPr wrap="square" rtlCol="0">
            <a:spAutoFit/>
          </a:bodyPr>
          <a:lstStyle/>
          <a:p>
            <a:r>
              <a:rPr lang="ca-ES" sz="2000" i="0">
                <a:solidFill>
                  <a:srgbClr val="003575"/>
                </a:solidFill>
                <a:latin typeface="Arial" panose="020B0604020202020204" pitchFamily="34" charset="0"/>
                <a:cs typeface="Arial" panose="020B0604020202020204" pitchFamily="34" charset="0"/>
              </a:rPr>
              <a:t>Gabinet d’Innovació, Integritat</a:t>
            </a:r>
          </a:p>
          <a:p>
            <a:r>
              <a:rPr lang="ca-ES" sz="2000" i="0">
                <a:solidFill>
                  <a:srgbClr val="003575"/>
                </a:solidFill>
                <a:latin typeface="Arial" panose="020B0604020202020204" pitchFamily="34" charset="0"/>
                <a:cs typeface="Arial" panose="020B0604020202020204" pitchFamily="34" charset="0"/>
              </a:rPr>
              <a:t>i Transformació Digital Local</a:t>
            </a:r>
          </a:p>
        </p:txBody>
      </p:sp>
      <p:pic>
        <p:nvPicPr>
          <p:cNvPr id="5" name="Gràfic 4">
            <a:extLst>
              <a:ext uri="{FF2B5EF4-FFF2-40B4-BE49-F238E27FC236}">
                <a16:creationId xmlns:a16="http://schemas.microsoft.com/office/drawing/2014/main" id="{8802175D-62B8-8A4F-98D8-E52E3C5C55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68197" y="1509840"/>
            <a:ext cx="1230945" cy="3966378"/>
          </a:xfrm>
          <a:prstGeom prst="rect">
            <a:avLst/>
          </a:prstGeom>
        </p:spPr>
      </p:pic>
    </p:spTree>
    <p:extLst>
      <p:ext uri="{BB962C8B-B14F-4D97-AF65-F5344CB8AC3E}">
        <p14:creationId xmlns:p14="http://schemas.microsoft.com/office/powerpoint/2010/main" val="389201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77C39-1100-121B-2924-B5B7D200BA9B}"/>
            </a:ext>
          </a:extLst>
        </p:cNvPr>
        <p:cNvGrpSpPr/>
        <p:nvPr/>
      </p:nvGrpSpPr>
      <p:grpSpPr>
        <a:xfrm>
          <a:off x="0" y="0"/>
          <a:ext cx="0" cy="0"/>
          <a:chOff x="0" y="0"/>
          <a:chExt cx="0" cy="0"/>
        </a:xfrm>
      </p:grpSpPr>
      <p:pic>
        <p:nvPicPr>
          <p:cNvPr id="15" name="Imatge 14">
            <a:extLst>
              <a:ext uri="{FF2B5EF4-FFF2-40B4-BE49-F238E27FC236}">
                <a16:creationId xmlns:a16="http://schemas.microsoft.com/office/drawing/2014/main" id="{259A722E-DF82-9270-7DEF-C453EEAB75FF}"/>
              </a:ext>
            </a:extLst>
          </p:cNvPr>
          <p:cNvPicPr>
            <a:picLocks noChangeAspect="1"/>
          </p:cNvPicPr>
          <p:nvPr/>
        </p:nvPicPr>
        <p:blipFill>
          <a:blip r:embed="rId2">
            <a:duotone>
              <a:schemeClr val="accent4">
                <a:shade val="45000"/>
                <a:satMod val="135000"/>
              </a:schemeClr>
              <a:prstClr val="white"/>
            </a:duotone>
          </a:blip>
          <a:srcRect l="12069"/>
          <a:stretch>
            <a:fillRect/>
          </a:stretch>
        </p:blipFill>
        <p:spPr>
          <a:xfrm flipH="1">
            <a:off x="7022969" y="2631619"/>
            <a:ext cx="5072649" cy="4099250"/>
          </a:xfrm>
          <a:prstGeom prst="rect">
            <a:avLst/>
          </a:prstGeom>
        </p:spPr>
      </p:pic>
      <p:sp>
        <p:nvSpPr>
          <p:cNvPr id="2" name="CuadroTexto 2">
            <a:extLst>
              <a:ext uri="{FF2B5EF4-FFF2-40B4-BE49-F238E27FC236}">
                <a16:creationId xmlns:a16="http://schemas.microsoft.com/office/drawing/2014/main" id="{FFDDF335-4C3B-480E-306D-B3966EF9FDC8}"/>
              </a:ext>
            </a:extLst>
          </p:cNvPr>
          <p:cNvSpPr txBox="1"/>
          <p:nvPr/>
        </p:nvSpPr>
        <p:spPr>
          <a:xfrm>
            <a:off x="510136" y="1429305"/>
            <a:ext cx="10068027" cy="584775"/>
          </a:xfrm>
          <a:prstGeom prst="rect">
            <a:avLst/>
          </a:prstGeom>
          <a:noFill/>
        </p:spPr>
        <p:txBody>
          <a:bodyPr wrap="square">
            <a:spAutoFit/>
          </a:bodyPr>
          <a:lstStyle/>
          <a:p>
            <a:pPr>
              <a:spcAft>
                <a:spcPts val="1200"/>
              </a:spcAft>
            </a:pPr>
            <a:r>
              <a:rPr lang="ca-ES" sz="3200" b="1" noProof="0">
                <a:solidFill>
                  <a:srgbClr val="003371"/>
                </a:solidFill>
                <a:latin typeface="Arial" panose="020B0604020202020204" pitchFamily="34" charset="0"/>
                <a:cs typeface="Arial" panose="020B0604020202020204" pitchFamily="34" charset="0"/>
              </a:rPr>
              <a:t>Perquè és important?</a:t>
            </a:r>
          </a:p>
        </p:txBody>
      </p:sp>
      <p:pic>
        <p:nvPicPr>
          <p:cNvPr id="7" name="Gràfic 6">
            <a:extLst>
              <a:ext uri="{FF2B5EF4-FFF2-40B4-BE49-F238E27FC236}">
                <a16:creationId xmlns:a16="http://schemas.microsoft.com/office/drawing/2014/main" id="{C90CCC4D-25C3-4A95-5D64-64F31A1D2C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960F2520-5628-C834-DC70-7F0D286E5C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1DEE220F-56B1-C934-3163-865EE54194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sp>
        <p:nvSpPr>
          <p:cNvPr id="4" name="Marcador de contenido 2">
            <a:extLst>
              <a:ext uri="{FF2B5EF4-FFF2-40B4-BE49-F238E27FC236}">
                <a16:creationId xmlns:a16="http://schemas.microsoft.com/office/drawing/2014/main" id="{4D4969F0-73F4-BA8C-E241-5A8B2A568E1B}"/>
              </a:ext>
            </a:extLst>
          </p:cNvPr>
          <p:cNvSpPr>
            <a:spLocks noGrp="1"/>
          </p:cNvSpPr>
          <p:nvPr>
            <p:ph idx="1"/>
          </p:nvPr>
        </p:nvSpPr>
        <p:spPr>
          <a:xfrm>
            <a:off x="510136" y="2199527"/>
            <a:ext cx="7931000" cy="864184"/>
          </a:xfrm>
        </p:spPr>
        <p:txBody>
          <a:bodyPr>
            <a:noAutofit/>
          </a:bodyPr>
          <a:lstStyle/>
          <a:p>
            <a:pPr fontAlgn="base"/>
            <a:r>
              <a:rPr lang="es-ES"/>
              <a:t>La presa de </a:t>
            </a:r>
            <a:r>
              <a:rPr lang="es-ES" err="1"/>
              <a:t>decisions</a:t>
            </a:r>
            <a:r>
              <a:rPr lang="es-ES"/>
              <a:t> en base a dades cada </a:t>
            </a:r>
            <a:r>
              <a:rPr lang="es-ES" err="1"/>
              <a:t>cop</a:t>
            </a:r>
            <a:r>
              <a:rPr lang="es-ES"/>
              <a:t> </a:t>
            </a:r>
            <a:r>
              <a:rPr lang="es-ES" err="1"/>
              <a:t>és</a:t>
            </a:r>
            <a:r>
              <a:rPr lang="es-ES"/>
              <a:t> </a:t>
            </a:r>
            <a:r>
              <a:rPr lang="es-ES" err="1"/>
              <a:t>més</a:t>
            </a:r>
            <a:r>
              <a:rPr lang="es-ES"/>
              <a:t> valorada</a:t>
            </a:r>
            <a:r>
              <a:rPr lang="es-ES">
                <a:sym typeface="Wingdings" panose="05000000000000000000" pitchFamily="2" charset="2"/>
              </a:rPr>
              <a:t> </a:t>
            </a:r>
            <a:r>
              <a:rPr lang="es-ES" err="1">
                <a:sym typeface="Wingdings" panose="05000000000000000000" pitchFamily="2" charset="2"/>
              </a:rPr>
              <a:t>requereix</a:t>
            </a:r>
            <a:r>
              <a:rPr lang="es-ES">
                <a:sym typeface="Wingdings" panose="05000000000000000000" pitchFamily="2" charset="2"/>
              </a:rPr>
              <a:t> </a:t>
            </a:r>
            <a:r>
              <a:rPr lang="es-ES" err="1">
                <a:sym typeface="Wingdings" panose="05000000000000000000" pitchFamily="2" charset="2"/>
              </a:rPr>
              <a:t>canvi</a:t>
            </a:r>
            <a:r>
              <a:rPr lang="es-ES">
                <a:sym typeface="Wingdings" panose="05000000000000000000" pitchFamily="2" charset="2"/>
              </a:rPr>
              <a:t> cultural</a:t>
            </a:r>
            <a:r>
              <a:rPr lang="es-ES"/>
              <a:t>.</a:t>
            </a:r>
          </a:p>
          <a:p>
            <a:pPr fontAlgn="base"/>
            <a:r>
              <a:rPr lang="es-ES"/>
              <a:t>Les dades  </a:t>
            </a:r>
            <a:r>
              <a:rPr lang="es-ES" err="1"/>
              <a:t>ajuden</a:t>
            </a:r>
            <a:r>
              <a:rPr lang="es-ES"/>
              <a:t> a justificar la presa de </a:t>
            </a:r>
            <a:r>
              <a:rPr lang="es-ES" err="1"/>
              <a:t>decisions</a:t>
            </a:r>
            <a:r>
              <a:rPr lang="es-ES"/>
              <a:t>.</a:t>
            </a:r>
          </a:p>
          <a:p>
            <a:pPr fontAlgn="base"/>
            <a:r>
              <a:rPr lang="es-ES"/>
              <a:t>Les </a:t>
            </a:r>
            <a:r>
              <a:rPr lang="es-ES" err="1"/>
              <a:t>línies</a:t>
            </a:r>
            <a:r>
              <a:rPr lang="es-ES"/>
              <a:t> de </a:t>
            </a:r>
            <a:r>
              <a:rPr lang="es-ES" err="1"/>
              <a:t>subvenció</a:t>
            </a:r>
            <a:r>
              <a:rPr lang="es-ES"/>
              <a:t> europea </a:t>
            </a:r>
            <a:r>
              <a:rPr lang="es-ES" err="1"/>
              <a:t>requereixen</a:t>
            </a:r>
            <a:r>
              <a:rPr lang="es-ES"/>
              <a:t> de dades i </a:t>
            </a:r>
            <a:r>
              <a:rPr lang="es-ES" err="1"/>
              <a:t>evidències</a:t>
            </a:r>
            <a:r>
              <a:rPr lang="es-ES"/>
              <a:t>.</a:t>
            </a:r>
          </a:p>
          <a:p>
            <a:pPr fontAlgn="base"/>
            <a:r>
              <a:rPr lang="es-ES" err="1"/>
              <a:t>Els</a:t>
            </a:r>
            <a:r>
              <a:rPr lang="es-ES"/>
              <a:t> </a:t>
            </a:r>
            <a:r>
              <a:rPr lang="es-ES" err="1"/>
              <a:t>projectes</a:t>
            </a:r>
            <a:r>
              <a:rPr lang="es-ES"/>
              <a:t> </a:t>
            </a:r>
            <a:r>
              <a:rPr lang="es-ES" err="1"/>
              <a:t>d’IA</a:t>
            </a:r>
            <a:r>
              <a:rPr lang="es-ES"/>
              <a:t> </a:t>
            </a:r>
            <a:r>
              <a:rPr lang="es-ES" err="1"/>
              <a:t>requereixen</a:t>
            </a:r>
            <a:r>
              <a:rPr lang="es-ES"/>
              <a:t> de </a:t>
            </a:r>
            <a:r>
              <a:rPr lang="es-ES" err="1"/>
              <a:t>moltes</a:t>
            </a:r>
            <a:r>
              <a:rPr lang="es-ES"/>
              <a:t> dades, i ben </a:t>
            </a:r>
            <a:r>
              <a:rPr lang="es-ES" err="1"/>
              <a:t>governades</a:t>
            </a:r>
            <a:r>
              <a:rPr lang="es-ES">
                <a:sym typeface="Wingdings" panose="05000000000000000000" pitchFamily="2" charset="2"/>
              </a:rPr>
              <a:t> </a:t>
            </a:r>
            <a:r>
              <a:rPr lang="es-ES" err="1">
                <a:sym typeface="Wingdings" panose="05000000000000000000" pitchFamily="2" charset="2"/>
              </a:rPr>
              <a:t>soberania</a:t>
            </a:r>
            <a:r>
              <a:rPr lang="es-ES">
                <a:sym typeface="Wingdings" panose="05000000000000000000" pitchFamily="2" charset="2"/>
              </a:rPr>
              <a:t> de la IA i </a:t>
            </a:r>
            <a:r>
              <a:rPr lang="es-ES" err="1">
                <a:sym typeface="Wingdings" panose="05000000000000000000" pitchFamily="2" charset="2"/>
              </a:rPr>
              <a:t>explicabilitat</a:t>
            </a:r>
            <a:endParaRPr lang="es-ES"/>
          </a:p>
          <a:p>
            <a:pPr fontAlgn="base"/>
            <a:endParaRPr lang="es-ES"/>
          </a:p>
          <a:p>
            <a:pPr fontAlgn="base"/>
            <a:endParaRPr lang="es-ES"/>
          </a:p>
        </p:txBody>
      </p:sp>
    </p:spTree>
    <p:extLst>
      <p:ext uri="{BB962C8B-B14F-4D97-AF65-F5344CB8AC3E}">
        <p14:creationId xmlns:p14="http://schemas.microsoft.com/office/powerpoint/2010/main" val="384305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D8045-E87F-BEB5-F17D-C11D82D43804}"/>
            </a:ext>
          </a:extLst>
        </p:cNvPr>
        <p:cNvGrpSpPr/>
        <p:nvPr/>
      </p:nvGrpSpPr>
      <p:grpSpPr>
        <a:xfrm>
          <a:off x="0" y="0"/>
          <a:ext cx="0" cy="0"/>
          <a:chOff x="0" y="0"/>
          <a:chExt cx="0" cy="0"/>
        </a:xfrm>
      </p:grpSpPr>
      <p:pic>
        <p:nvPicPr>
          <p:cNvPr id="29" name="Gràfic 28">
            <a:extLst>
              <a:ext uri="{FF2B5EF4-FFF2-40B4-BE49-F238E27FC236}">
                <a16:creationId xmlns:a16="http://schemas.microsoft.com/office/drawing/2014/main" id="{EAAF237F-F63A-1B14-8FF8-6BB28DFFC5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9391" y="1966102"/>
            <a:ext cx="2271548" cy="2271548"/>
          </a:xfrm>
          <a:prstGeom prst="rect">
            <a:avLst/>
          </a:prstGeom>
        </p:spPr>
      </p:pic>
      <p:sp>
        <p:nvSpPr>
          <p:cNvPr id="2" name="Elipse 1">
            <a:extLst>
              <a:ext uri="{FF2B5EF4-FFF2-40B4-BE49-F238E27FC236}">
                <a16:creationId xmlns:a16="http://schemas.microsoft.com/office/drawing/2014/main" id="{42CD775F-DF17-6D10-E5DA-A7E5E053962C}"/>
              </a:ext>
            </a:extLst>
          </p:cNvPr>
          <p:cNvSpPr/>
          <p:nvPr/>
        </p:nvSpPr>
        <p:spPr>
          <a:xfrm>
            <a:off x="2720303" y="2078426"/>
            <a:ext cx="1975661" cy="1975661"/>
          </a:xfrm>
          <a:prstGeom prst="ellips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CuadroTexto 7">
            <a:extLst>
              <a:ext uri="{FF2B5EF4-FFF2-40B4-BE49-F238E27FC236}">
                <a16:creationId xmlns:a16="http://schemas.microsoft.com/office/drawing/2014/main" id="{69171179-803D-AFDB-D634-9560CC3F74AA}"/>
              </a:ext>
            </a:extLst>
          </p:cNvPr>
          <p:cNvSpPr txBox="1"/>
          <p:nvPr/>
        </p:nvSpPr>
        <p:spPr>
          <a:xfrm>
            <a:off x="614763" y="1581843"/>
            <a:ext cx="1637969" cy="338554"/>
          </a:xfrm>
          <a:prstGeom prst="rect">
            <a:avLst/>
          </a:prstGeom>
          <a:noFill/>
        </p:spPr>
        <p:txBody>
          <a:bodyPr wrap="square" rtlCol="0">
            <a:spAutoFit/>
          </a:bodyPr>
          <a:lstStyle/>
          <a:p>
            <a:r>
              <a:rPr lang="ca-ES" sz="1600" b="1" err="1">
                <a:solidFill>
                  <a:srgbClr val="003575"/>
                </a:solidFill>
                <a:latin typeface="Arial" panose="020B0604020202020204" pitchFamily="34" charset="0"/>
                <a:cs typeface="Arial" panose="020B0604020202020204" pitchFamily="34" charset="0"/>
              </a:rPr>
              <a:t>Local.iA</a:t>
            </a:r>
            <a:endParaRPr lang="ca-ES" sz="1600" b="1">
              <a:solidFill>
                <a:srgbClr val="003575"/>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A5CA0F1-7A21-DE94-A351-CB502E1F8FC7}"/>
              </a:ext>
            </a:extLst>
          </p:cNvPr>
          <p:cNvSpPr txBox="1"/>
          <p:nvPr/>
        </p:nvSpPr>
        <p:spPr>
          <a:xfrm>
            <a:off x="614763" y="2763854"/>
            <a:ext cx="1637969" cy="338554"/>
          </a:xfrm>
          <a:prstGeom prst="rect">
            <a:avLst/>
          </a:prstGeom>
          <a:noFill/>
        </p:spPr>
        <p:txBody>
          <a:bodyPr wrap="square" rtlCol="0">
            <a:spAutoFit/>
          </a:bodyPr>
          <a:lstStyle/>
          <a:p>
            <a:r>
              <a:rPr lang="ca-ES" sz="1600" b="1">
                <a:solidFill>
                  <a:srgbClr val="003575"/>
                </a:solidFill>
                <a:latin typeface="Arial" panose="020B0604020202020204" pitchFamily="34" charset="0"/>
                <a:cs typeface="Arial" panose="020B0604020202020204" pitchFamily="34" charset="0"/>
              </a:rPr>
              <a:t>SeTDIBA</a:t>
            </a:r>
          </a:p>
        </p:txBody>
      </p:sp>
      <p:sp>
        <p:nvSpPr>
          <p:cNvPr id="10" name="CuadroTexto 9">
            <a:extLst>
              <a:ext uri="{FF2B5EF4-FFF2-40B4-BE49-F238E27FC236}">
                <a16:creationId xmlns:a16="http://schemas.microsoft.com/office/drawing/2014/main" id="{30200DCA-89F2-766D-F0C2-082D8027A4F1}"/>
              </a:ext>
            </a:extLst>
          </p:cNvPr>
          <p:cNvSpPr txBox="1"/>
          <p:nvPr/>
        </p:nvSpPr>
        <p:spPr>
          <a:xfrm>
            <a:off x="614763" y="3611097"/>
            <a:ext cx="2565773" cy="584775"/>
          </a:xfrm>
          <a:prstGeom prst="rect">
            <a:avLst/>
          </a:prstGeom>
          <a:noFill/>
        </p:spPr>
        <p:txBody>
          <a:bodyPr wrap="square" rtlCol="0">
            <a:spAutoFit/>
          </a:bodyPr>
          <a:lstStyle/>
          <a:p>
            <a:r>
              <a:rPr lang="ca-ES" sz="1600" b="1">
                <a:solidFill>
                  <a:srgbClr val="003575"/>
                </a:solidFill>
                <a:latin typeface="Arial" panose="020B0604020202020204" pitchFamily="34" charset="0"/>
                <a:cs typeface="Arial" panose="020B0604020202020204" pitchFamily="34" charset="0"/>
              </a:rPr>
              <a:t>Dades Obertes Municipals (</a:t>
            </a:r>
            <a:r>
              <a:rPr lang="ca-ES" sz="1600" b="1" err="1">
                <a:solidFill>
                  <a:srgbClr val="003575"/>
                </a:solidFill>
                <a:latin typeface="Arial" panose="020B0604020202020204" pitchFamily="34" charset="0"/>
                <a:cs typeface="Arial" panose="020B0604020202020204" pitchFamily="34" charset="0"/>
              </a:rPr>
              <a:t>DOMpal</a:t>
            </a:r>
            <a:r>
              <a:rPr lang="ca-ES" sz="1600" b="1">
                <a:solidFill>
                  <a:srgbClr val="003575"/>
                </a:solidFill>
                <a:latin typeface="Arial" panose="020B0604020202020204" pitchFamily="34" charset="0"/>
                <a:cs typeface="Arial" panose="020B0604020202020204" pitchFamily="34" charset="0"/>
              </a:rPr>
              <a:t>)</a:t>
            </a:r>
          </a:p>
        </p:txBody>
      </p:sp>
      <p:sp>
        <p:nvSpPr>
          <p:cNvPr id="11" name="CuadroTexto 10">
            <a:extLst>
              <a:ext uri="{FF2B5EF4-FFF2-40B4-BE49-F238E27FC236}">
                <a16:creationId xmlns:a16="http://schemas.microsoft.com/office/drawing/2014/main" id="{455EB1A6-842D-9B21-7175-661DC372ABFA}"/>
              </a:ext>
            </a:extLst>
          </p:cNvPr>
          <p:cNvSpPr txBox="1"/>
          <p:nvPr/>
        </p:nvSpPr>
        <p:spPr>
          <a:xfrm>
            <a:off x="2601594" y="2590092"/>
            <a:ext cx="2241019" cy="1138773"/>
          </a:xfrm>
          <a:prstGeom prst="rect">
            <a:avLst/>
          </a:prstGeom>
          <a:noFill/>
        </p:spPr>
        <p:txBody>
          <a:bodyPr wrap="square" rtlCol="0">
            <a:spAutoFit/>
          </a:bodyPr>
          <a:lstStyle/>
          <a:p>
            <a:pPr algn="ctr"/>
            <a:r>
              <a:rPr lang="ca-ES" sz="1700" b="1">
                <a:solidFill>
                  <a:srgbClr val="003575"/>
                </a:solidFill>
                <a:latin typeface="Arial" panose="020B0604020202020204" pitchFamily="34" charset="0"/>
                <a:cs typeface="Arial" panose="020B0604020202020204" pitchFamily="34" charset="0"/>
              </a:rPr>
              <a:t>Serveis Digitals, Dades Obertes</a:t>
            </a:r>
          </a:p>
          <a:p>
            <a:pPr algn="ctr"/>
            <a:r>
              <a:rPr lang="ca-ES" sz="1700" b="1">
                <a:solidFill>
                  <a:srgbClr val="003575"/>
                </a:solidFill>
                <a:latin typeface="Arial" panose="020B0604020202020204" pitchFamily="34" charset="0"/>
                <a:cs typeface="Arial" panose="020B0604020202020204" pitchFamily="34" charset="0"/>
              </a:rPr>
              <a:t>i Intel·ligència</a:t>
            </a:r>
          </a:p>
          <a:p>
            <a:pPr algn="ctr"/>
            <a:r>
              <a:rPr lang="ca-ES" sz="1700" b="1">
                <a:solidFill>
                  <a:srgbClr val="003575"/>
                </a:solidFill>
                <a:latin typeface="Arial" panose="020B0604020202020204" pitchFamily="34" charset="0"/>
                <a:cs typeface="Arial" panose="020B0604020202020204" pitchFamily="34" charset="0"/>
              </a:rPr>
              <a:t>Artificial</a:t>
            </a:r>
          </a:p>
        </p:txBody>
      </p:sp>
      <p:sp>
        <p:nvSpPr>
          <p:cNvPr id="12" name="Elipse 11">
            <a:extLst>
              <a:ext uri="{FF2B5EF4-FFF2-40B4-BE49-F238E27FC236}">
                <a16:creationId xmlns:a16="http://schemas.microsoft.com/office/drawing/2014/main" id="{C17DDDEA-8D68-4DF2-2962-347F2BDC7926}"/>
              </a:ext>
            </a:extLst>
          </p:cNvPr>
          <p:cNvSpPr/>
          <p:nvPr/>
        </p:nvSpPr>
        <p:spPr>
          <a:xfrm>
            <a:off x="7491123" y="2078426"/>
            <a:ext cx="1975661" cy="1975661"/>
          </a:xfrm>
          <a:prstGeom prst="ellips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CuadroTexto 12">
            <a:extLst>
              <a:ext uri="{FF2B5EF4-FFF2-40B4-BE49-F238E27FC236}">
                <a16:creationId xmlns:a16="http://schemas.microsoft.com/office/drawing/2014/main" id="{26A0D260-EADF-EC12-E58B-8A7BB348C6D3}"/>
              </a:ext>
            </a:extLst>
          </p:cNvPr>
          <p:cNvSpPr txBox="1"/>
          <p:nvPr/>
        </p:nvSpPr>
        <p:spPr>
          <a:xfrm>
            <a:off x="7549276" y="2686674"/>
            <a:ext cx="1859353" cy="615553"/>
          </a:xfrm>
          <a:prstGeom prst="rect">
            <a:avLst/>
          </a:prstGeom>
          <a:noFill/>
        </p:spPr>
        <p:txBody>
          <a:bodyPr wrap="square" rtlCol="0">
            <a:spAutoFit/>
          </a:bodyPr>
          <a:lstStyle/>
          <a:p>
            <a:pPr algn="ctr"/>
            <a:r>
              <a:rPr lang="ca-ES" sz="1700" b="1">
                <a:solidFill>
                  <a:srgbClr val="003575"/>
                </a:solidFill>
                <a:latin typeface="Arial" panose="020B0604020202020204" pitchFamily="34" charset="0"/>
                <a:cs typeface="Arial" panose="020B0604020202020204" pitchFamily="34" charset="0"/>
              </a:rPr>
              <a:t>Govern Obert</a:t>
            </a:r>
          </a:p>
          <a:p>
            <a:pPr algn="ctr"/>
            <a:r>
              <a:rPr lang="ca-ES" sz="1700" b="1">
                <a:solidFill>
                  <a:srgbClr val="003575"/>
                </a:solidFill>
                <a:latin typeface="Arial" panose="020B0604020202020204" pitchFamily="34" charset="0"/>
                <a:cs typeface="Arial" panose="020B0604020202020204" pitchFamily="34" charset="0"/>
              </a:rPr>
              <a:t>i Bon Govern</a:t>
            </a:r>
          </a:p>
        </p:txBody>
      </p:sp>
      <p:cxnSp>
        <p:nvCxnSpPr>
          <p:cNvPr id="14" name="Conector recto 13">
            <a:extLst>
              <a:ext uri="{FF2B5EF4-FFF2-40B4-BE49-F238E27FC236}">
                <a16:creationId xmlns:a16="http://schemas.microsoft.com/office/drawing/2014/main" id="{4354DF60-16D1-1C45-DD2F-86540AF2CA08}"/>
              </a:ext>
            </a:extLst>
          </p:cNvPr>
          <p:cNvCxnSpPr>
            <a:cxnSpLocks/>
          </p:cNvCxnSpPr>
          <p:nvPr/>
        </p:nvCxnSpPr>
        <p:spPr>
          <a:xfrm flipH="1">
            <a:off x="699729" y="1920397"/>
            <a:ext cx="2584160" cy="3927"/>
          </a:xfrm>
          <a:prstGeom prst="line">
            <a:avLst/>
          </a:prstGeom>
          <a:ln w="9525">
            <a:headEnd type="diamond" w="med" len="med"/>
            <a:tailEnd type="diamond" w="med" len="med"/>
          </a:ln>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AA38667E-177E-8FE4-72A4-068E9592D388}"/>
              </a:ext>
            </a:extLst>
          </p:cNvPr>
          <p:cNvCxnSpPr>
            <a:cxnSpLocks/>
          </p:cNvCxnSpPr>
          <p:nvPr/>
        </p:nvCxnSpPr>
        <p:spPr>
          <a:xfrm flipH="1">
            <a:off x="715622" y="3104392"/>
            <a:ext cx="1733380" cy="0"/>
          </a:xfrm>
          <a:prstGeom prst="line">
            <a:avLst/>
          </a:prstGeom>
          <a:ln w="9525">
            <a:headEnd type="diamond" w="med" len="med"/>
            <a:tailEnd type="diamond" w="med" len="med"/>
          </a:ln>
        </p:spPr>
        <p:style>
          <a:lnRef idx="2">
            <a:schemeClr val="accent1"/>
          </a:lnRef>
          <a:fillRef idx="0">
            <a:schemeClr val="accent1"/>
          </a:fillRef>
          <a:effectRef idx="1">
            <a:schemeClr val="accent1"/>
          </a:effectRef>
          <a:fontRef idx="minor">
            <a:schemeClr val="tx1"/>
          </a:fontRef>
        </p:style>
      </p:cxnSp>
      <p:cxnSp>
        <p:nvCxnSpPr>
          <p:cNvPr id="16" name="Conector recto 15">
            <a:extLst>
              <a:ext uri="{FF2B5EF4-FFF2-40B4-BE49-F238E27FC236}">
                <a16:creationId xmlns:a16="http://schemas.microsoft.com/office/drawing/2014/main" id="{80DF9652-BCEC-67DD-2476-243565333FCD}"/>
              </a:ext>
            </a:extLst>
          </p:cNvPr>
          <p:cNvCxnSpPr>
            <a:cxnSpLocks/>
          </p:cNvCxnSpPr>
          <p:nvPr/>
        </p:nvCxnSpPr>
        <p:spPr>
          <a:xfrm flipH="1">
            <a:off x="699729" y="4198396"/>
            <a:ext cx="2584160" cy="0"/>
          </a:xfrm>
          <a:prstGeom prst="line">
            <a:avLst/>
          </a:prstGeom>
          <a:ln w="9525">
            <a:headEnd type="diamond" w="med" len="med"/>
            <a:tailEnd type="diamond" w="med" len="med"/>
          </a:ln>
        </p:spPr>
        <p:style>
          <a:lnRef idx="2">
            <a:schemeClr val="accent1"/>
          </a:lnRef>
          <a:fillRef idx="0">
            <a:schemeClr val="accent1"/>
          </a:fillRef>
          <a:effectRef idx="1">
            <a:schemeClr val="accent1"/>
          </a:effectRef>
          <a:fontRef idx="minor">
            <a:schemeClr val="tx1"/>
          </a:fontRef>
        </p:style>
      </p:cxnSp>
      <p:sp>
        <p:nvSpPr>
          <p:cNvPr id="17" name="CuadroTexto 16">
            <a:extLst>
              <a:ext uri="{FF2B5EF4-FFF2-40B4-BE49-F238E27FC236}">
                <a16:creationId xmlns:a16="http://schemas.microsoft.com/office/drawing/2014/main" id="{85D75016-F38A-14EA-D0A8-D2B1EBCB3D45}"/>
              </a:ext>
            </a:extLst>
          </p:cNvPr>
          <p:cNvSpPr txBox="1"/>
          <p:nvPr/>
        </p:nvSpPr>
        <p:spPr>
          <a:xfrm>
            <a:off x="10003164" y="1581843"/>
            <a:ext cx="1637969" cy="338554"/>
          </a:xfrm>
          <a:prstGeom prst="rect">
            <a:avLst/>
          </a:prstGeom>
          <a:noFill/>
        </p:spPr>
        <p:txBody>
          <a:bodyPr wrap="square" rtlCol="0">
            <a:spAutoFit/>
          </a:bodyPr>
          <a:lstStyle/>
          <a:p>
            <a:pPr algn="r"/>
            <a:r>
              <a:rPr lang="ca-ES" sz="1600" b="1">
                <a:solidFill>
                  <a:srgbClr val="003575"/>
                </a:solidFill>
                <a:latin typeface="Arial" panose="020B0604020202020204" pitchFamily="34" charset="0"/>
                <a:cs typeface="Arial" panose="020B0604020202020204" pitchFamily="34" charset="0"/>
              </a:rPr>
              <a:t>Transparència</a:t>
            </a:r>
          </a:p>
        </p:txBody>
      </p:sp>
      <p:sp>
        <p:nvSpPr>
          <p:cNvPr id="18" name="CuadroTexto 17">
            <a:extLst>
              <a:ext uri="{FF2B5EF4-FFF2-40B4-BE49-F238E27FC236}">
                <a16:creationId xmlns:a16="http://schemas.microsoft.com/office/drawing/2014/main" id="{7B2E1502-802B-FA92-7410-E5916E5E525C}"/>
              </a:ext>
            </a:extLst>
          </p:cNvPr>
          <p:cNvSpPr txBox="1"/>
          <p:nvPr/>
        </p:nvSpPr>
        <p:spPr>
          <a:xfrm>
            <a:off x="9613562" y="2270879"/>
            <a:ext cx="2027571" cy="830997"/>
          </a:xfrm>
          <a:prstGeom prst="rect">
            <a:avLst/>
          </a:prstGeom>
          <a:noFill/>
        </p:spPr>
        <p:txBody>
          <a:bodyPr wrap="square" rtlCol="0">
            <a:spAutoFit/>
          </a:bodyPr>
          <a:lstStyle/>
          <a:p>
            <a:pPr algn="r"/>
            <a:r>
              <a:rPr lang="ca-ES" sz="1600" b="1">
                <a:solidFill>
                  <a:srgbClr val="003575"/>
                </a:solidFill>
                <a:latin typeface="Arial" panose="020B0604020202020204" pitchFamily="34" charset="0"/>
                <a:cs typeface="Arial" panose="020B0604020202020204" pitchFamily="34" charset="0"/>
              </a:rPr>
              <a:t>Sol·licitud d’accés a la informació pública (SAIP)</a:t>
            </a:r>
          </a:p>
        </p:txBody>
      </p:sp>
      <p:sp>
        <p:nvSpPr>
          <p:cNvPr id="19" name="CuadroTexto 18">
            <a:extLst>
              <a:ext uri="{FF2B5EF4-FFF2-40B4-BE49-F238E27FC236}">
                <a16:creationId xmlns:a16="http://schemas.microsoft.com/office/drawing/2014/main" id="{3B8B9410-76B5-221F-30F7-2FE925F16DB6}"/>
              </a:ext>
            </a:extLst>
          </p:cNvPr>
          <p:cNvSpPr txBox="1"/>
          <p:nvPr/>
        </p:nvSpPr>
        <p:spPr>
          <a:xfrm>
            <a:off x="10559748" y="3865537"/>
            <a:ext cx="1081385" cy="338554"/>
          </a:xfrm>
          <a:prstGeom prst="rect">
            <a:avLst/>
          </a:prstGeom>
          <a:noFill/>
        </p:spPr>
        <p:txBody>
          <a:bodyPr wrap="square" rtlCol="0">
            <a:spAutoFit/>
          </a:bodyPr>
          <a:lstStyle/>
          <a:p>
            <a:pPr algn="r"/>
            <a:r>
              <a:rPr lang="ca-ES" sz="1600" b="1">
                <a:solidFill>
                  <a:srgbClr val="003575"/>
                </a:solidFill>
                <a:latin typeface="Arial" panose="020B0604020202020204" pitchFamily="34" charset="0"/>
                <a:cs typeface="Arial" panose="020B0604020202020204" pitchFamily="34" charset="0"/>
              </a:rPr>
              <a:t>Integritat</a:t>
            </a:r>
          </a:p>
        </p:txBody>
      </p:sp>
      <p:cxnSp>
        <p:nvCxnSpPr>
          <p:cNvPr id="20" name="Conector recto 19">
            <a:extLst>
              <a:ext uri="{FF2B5EF4-FFF2-40B4-BE49-F238E27FC236}">
                <a16:creationId xmlns:a16="http://schemas.microsoft.com/office/drawing/2014/main" id="{76FC1B61-2516-B760-1F6B-CCC1393F7399}"/>
              </a:ext>
            </a:extLst>
          </p:cNvPr>
          <p:cNvCxnSpPr>
            <a:cxnSpLocks/>
          </p:cNvCxnSpPr>
          <p:nvPr/>
        </p:nvCxnSpPr>
        <p:spPr>
          <a:xfrm flipH="1">
            <a:off x="8876743" y="1929221"/>
            <a:ext cx="2684880" cy="0"/>
          </a:xfrm>
          <a:prstGeom prst="line">
            <a:avLst/>
          </a:prstGeom>
          <a:ln w="9525">
            <a:headEnd type="diamond" w="med" len="med"/>
            <a:tailEnd type="diamond" w="med" len="med"/>
          </a:ln>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E1685CA2-BEC4-7DDD-2485-539A069DDBC6}"/>
              </a:ext>
            </a:extLst>
          </p:cNvPr>
          <p:cNvCxnSpPr>
            <a:cxnSpLocks/>
          </p:cNvCxnSpPr>
          <p:nvPr/>
        </p:nvCxnSpPr>
        <p:spPr>
          <a:xfrm flipH="1">
            <a:off x="9732853" y="3104392"/>
            <a:ext cx="1828770" cy="0"/>
          </a:xfrm>
          <a:prstGeom prst="line">
            <a:avLst/>
          </a:prstGeom>
          <a:ln w="9525">
            <a:headEnd type="diamond" w="med" len="med"/>
            <a:tailEnd type="diamond" w="med" len="med"/>
          </a:ln>
        </p:spPr>
        <p:style>
          <a:lnRef idx="2">
            <a:schemeClr val="accent1"/>
          </a:lnRef>
          <a:fillRef idx="0">
            <a:schemeClr val="accent1"/>
          </a:fillRef>
          <a:effectRef idx="1">
            <a:schemeClr val="accent1"/>
          </a:effectRef>
          <a:fontRef idx="minor">
            <a:schemeClr val="tx1"/>
          </a:fontRef>
        </p:style>
      </p:cxnSp>
      <p:cxnSp>
        <p:nvCxnSpPr>
          <p:cNvPr id="22" name="Conector recto 21">
            <a:extLst>
              <a:ext uri="{FF2B5EF4-FFF2-40B4-BE49-F238E27FC236}">
                <a16:creationId xmlns:a16="http://schemas.microsoft.com/office/drawing/2014/main" id="{2CB35E86-E554-6F11-67DB-E1B4D6FB2FB9}"/>
              </a:ext>
            </a:extLst>
          </p:cNvPr>
          <p:cNvCxnSpPr>
            <a:cxnSpLocks/>
          </p:cNvCxnSpPr>
          <p:nvPr/>
        </p:nvCxnSpPr>
        <p:spPr>
          <a:xfrm flipH="1">
            <a:off x="8921892" y="4198396"/>
            <a:ext cx="2639731" cy="17082"/>
          </a:xfrm>
          <a:prstGeom prst="line">
            <a:avLst/>
          </a:prstGeom>
          <a:ln w="9525">
            <a:headEnd type="diamond" w="med" len="med"/>
            <a:tailEnd type="diamond" w="med" len="med"/>
          </a:ln>
        </p:spPr>
        <p:style>
          <a:lnRef idx="2">
            <a:schemeClr val="accent1"/>
          </a:lnRef>
          <a:fillRef idx="0">
            <a:schemeClr val="accent1"/>
          </a:fillRef>
          <a:effectRef idx="1">
            <a:schemeClr val="accent1"/>
          </a:effectRef>
          <a:fontRef idx="minor">
            <a:schemeClr val="tx1"/>
          </a:fontRef>
        </p:style>
      </p:cxnSp>
      <p:sp>
        <p:nvSpPr>
          <p:cNvPr id="23" name="CuadroTexto 22">
            <a:extLst>
              <a:ext uri="{FF2B5EF4-FFF2-40B4-BE49-F238E27FC236}">
                <a16:creationId xmlns:a16="http://schemas.microsoft.com/office/drawing/2014/main" id="{80B8CBD9-6C23-1392-AD56-6F4CD6E38569}"/>
              </a:ext>
            </a:extLst>
          </p:cNvPr>
          <p:cNvSpPr txBox="1"/>
          <p:nvPr/>
        </p:nvSpPr>
        <p:spPr>
          <a:xfrm>
            <a:off x="9863527" y="4296990"/>
            <a:ext cx="1705591" cy="523220"/>
          </a:xfrm>
          <a:prstGeom prst="rect">
            <a:avLst/>
          </a:prstGeom>
          <a:solidFill>
            <a:srgbClr val="003575">
              <a:alpha val="10000"/>
            </a:srgbClr>
          </a:solidFill>
        </p:spPr>
        <p:txBody>
          <a:bodyPr wrap="square" rtlCol="0">
            <a:spAutoFit/>
          </a:bodyPr>
          <a:lstStyle/>
          <a:p>
            <a:pPr algn="r"/>
            <a:r>
              <a:rPr lang="ca-ES" sz="1400">
                <a:solidFill>
                  <a:srgbClr val="003575"/>
                </a:solidFill>
                <a:latin typeface="Arial" panose="020B0604020202020204" pitchFamily="34" charset="0"/>
                <a:cs typeface="Arial" panose="020B0604020202020204" pitchFamily="34" charset="0"/>
              </a:rPr>
              <a:t>Servei d’Integritat Institucional (SII)</a:t>
            </a:r>
          </a:p>
        </p:txBody>
      </p:sp>
      <p:sp>
        <p:nvSpPr>
          <p:cNvPr id="24" name="CuadroTexto 23">
            <a:extLst>
              <a:ext uri="{FF2B5EF4-FFF2-40B4-BE49-F238E27FC236}">
                <a16:creationId xmlns:a16="http://schemas.microsoft.com/office/drawing/2014/main" id="{7EB8E88E-DEB6-F4F4-E41A-85E617F9E3F5}"/>
              </a:ext>
            </a:extLst>
          </p:cNvPr>
          <p:cNvSpPr txBox="1"/>
          <p:nvPr/>
        </p:nvSpPr>
        <p:spPr>
          <a:xfrm>
            <a:off x="9863528" y="4901290"/>
            <a:ext cx="1705591" cy="307777"/>
          </a:xfrm>
          <a:prstGeom prst="rect">
            <a:avLst/>
          </a:prstGeom>
          <a:solidFill>
            <a:srgbClr val="003575">
              <a:alpha val="10000"/>
            </a:srgbClr>
          </a:solidFill>
        </p:spPr>
        <p:txBody>
          <a:bodyPr wrap="square" rtlCol="0">
            <a:spAutoFit/>
          </a:bodyPr>
          <a:lstStyle/>
          <a:p>
            <a:pPr algn="r"/>
            <a:r>
              <a:rPr lang="ca-ES" sz="1400">
                <a:solidFill>
                  <a:srgbClr val="003575"/>
                </a:solidFill>
                <a:latin typeface="Arial" panose="020B0604020202020204" pitchFamily="34" charset="0"/>
                <a:cs typeface="Arial" panose="020B0604020202020204" pitchFamily="34" charset="0"/>
              </a:rPr>
              <a:t>Canal d’Alertes</a:t>
            </a:r>
          </a:p>
        </p:txBody>
      </p:sp>
      <p:sp>
        <p:nvSpPr>
          <p:cNvPr id="25" name="CuadroTexto 24">
            <a:extLst>
              <a:ext uri="{FF2B5EF4-FFF2-40B4-BE49-F238E27FC236}">
                <a16:creationId xmlns:a16="http://schemas.microsoft.com/office/drawing/2014/main" id="{288624B8-D4F7-E6AB-A024-2D65A545175A}"/>
              </a:ext>
            </a:extLst>
          </p:cNvPr>
          <p:cNvSpPr txBox="1"/>
          <p:nvPr/>
        </p:nvSpPr>
        <p:spPr>
          <a:xfrm>
            <a:off x="9863527" y="5293776"/>
            <a:ext cx="1705591" cy="523220"/>
          </a:xfrm>
          <a:prstGeom prst="rect">
            <a:avLst/>
          </a:prstGeom>
          <a:solidFill>
            <a:srgbClr val="003575">
              <a:alpha val="10000"/>
            </a:srgbClr>
          </a:solidFill>
        </p:spPr>
        <p:txBody>
          <a:bodyPr wrap="square" rtlCol="0">
            <a:spAutoFit/>
          </a:bodyPr>
          <a:lstStyle/>
          <a:p>
            <a:pPr algn="r"/>
            <a:r>
              <a:rPr lang="ca-ES" sz="1400">
                <a:solidFill>
                  <a:srgbClr val="003575"/>
                </a:solidFill>
                <a:latin typeface="Arial" panose="020B0604020202020204" pitchFamily="34" charset="0"/>
                <a:cs typeface="Arial" panose="020B0604020202020204" pitchFamily="34" charset="0"/>
              </a:rPr>
              <a:t>Plans de mesures Antifrau (PMA)</a:t>
            </a:r>
          </a:p>
        </p:txBody>
      </p:sp>
      <p:sp>
        <p:nvSpPr>
          <p:cNvPr id="26" name="Abrir corchete 25">
            <a:extLst>
              <a:ext uri="{FF2B5EF4-FFF2-40B4-BE49-F238E27FC236}">
                <a16:creationId xmlns:a16="http://schemas.microsoft.com/office/drawing/2014/main" id="{18777B13-8B2A-5DDC-2DCD-D43DCE6A4B37}"/>
              </a:ext>
            </a:extLst>
          </p:cNvPr>
          <p:cNvSpPr/>
          <p:nvPr/>
        </p:nvSpPr>
        <p:spPr>
          <a:xfrm rot="16200000">
            <a:off x="6055828" y="2270560"/>
            <a:ext cx="80345" cy="6982786"/>
          </a:xfrm>
          <a:prstGeom prst="leftBracket">
            <a:avLst/>
          </a:prstGeom>
          <a:ln w="9525">
            <a:solidFill>
              <a:srgbClr val="00357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a-ES"/>
          </a:p>
        </p:txBody>
      </p:sp>
      <p:pic>
        <p:nvPicPr>
          <p:cNvPr id="5" name="Gràfic 4">
            <a:extLst>
              <a:ext uri="{FF2B5EF4-FFF2-40B4-BE49-F238E27FC236}">
                <a16:creationId xmlns:a16="http://schemas.microsoft.com/office/drawing/2014/main" id="{8EB6492C-5511-430C-5C86-B9F2F3A832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60272" y="2967550"/>
            <a:ext cx="1679003" cy="243481"/>
          </a:xfrm>
          <a:prstGeom prst="rect">
            <a:avLst/>
          </a:prstGeom>
        </p:spPr>
      </p:pic>
      <p:pic>
        <p:nvPicPr>
          <p:cNvPr id="6" name="Imagen 2">
            <a:extLst>
              <a:ext uri="{FF2B5EF4-FFF2-40B4-BE49-F238E27FC236}">
                <a16:creationId xmlns:a16="http://schemas.microsoft.com/office/drawing/2014/main" id="{EF231FC7-1CA3-24B8-0F3F-5BF7DD554C0B}"/>
              </a:ext>
            </a:extLst>
          </p:cNvPr>
          <p:cNvPicPr>
            <a:picLocks noChangeAspect="1"/>
          </p:cNvPicPr>
          <p:nvPr/>
        </p:nvPicPr>
        <p:blipFill>
          <a:blip r:embed="rId6"/>
          <a:stretch>
            <a:fillRect/>
          </a:stretch>
        </p:blipFill>
        <p:spPr>
          <a:xfrm>
            <a:off x="2647314" y="6168908"/>
            <a:ext cx="2528135" cy="324675"/>
          </a:xfrm>
          <a:prstGeom prst="rect">
            <a:avLst/>
          </a:prstGeom>
        </p:spPr>
      </p:pic>
      <p:pic>
        <p:nvPicPr>
          <p:cNvPr id="28" name="Imatge 27">
            <a:extLst>
              <a:ext uri="{FF2B5EF4-FFF2-40B4-BE49-F238E27FC236}">
                <a16:creationId xmlns:a16="http://schemas.microsoft.com/office/drawing/2014/main" id="{AD7B12A9-7199-7996-0EA4-B7C988FB3DB7}"/>
              </a:ext>
            </a:extLst>
          </p:cNvPr>
          <p:cNvPicPr>
            <a:picLocks noChangeAspect="1"/>
          </p:cNvPicPr>
          <p:nvPr/>
        </p:nvPicPr>
        <p:blipFill>
          <a:blip r:embed="rId7"/>
          <a:stretch>
            <a:fillRect/>
          </a:stretch>
        </p:blipFill>
        <p:spPr>
          <a:xfrm>
            <a:off x="5892328" y="5849023"/>
            <a:ext cx="3674191" cy="1007552"/>
          </a:xfrm>
          <a:prstGeom prst="rect">
            <a:avLst/>
          </a:prstGeom>
        </p:spPr>
      </p:pic>
      <p:pic>
        <p:nvPicPr>
          <p:cNvPr id="3" name="Gràfic 2">
            <a:extLst>
              <a:ext uri="{FF2B5EF4-FFF2-40B4-BE49-F238E27FC236}">
                <a16:creationId xmlns:a16="http://schemas.microsoft.com/office/drawing/2014/main" id="{BF2A580C-3013-119A-7749-35A8D09072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6210" y="370919"/>
            <a:ext cx="1234375" cy="471736"/>
          </a:xfrm>
          <a:prstGeom prst="rect">
            <a:avLst/>
          </a:prstGeom>
        </p:spPr>
      </p:pic>
      <p:pic>
        <p:nvPicPr>
          <p:cNvPr id="30" name="Gràfic 29">
            <a:extLst>
              <a:ext uri="{FF2B5EF4-FFF2-40B4-BE49-F238E27FC236}">
                <a16:creationId xmlns:a16="http://schemas.microsoft.com/office/drawing/2014/main" id="{246ABEA4-893A-C011-8552-3DEC49EC52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05891" y="361957"/>
            <a:ext cx="1459899" cy="480698"/>
          </a:xfrm>
          <a:prstGeom prst="rect">
            <a:avLst/>
          </a:prstGeom>
        </p:spPr>
      </p:pic>
      <p:pic>
        <p:nvPicPr>
          <p:cNvPr id="31" name="Gràfic 30">
            <a:extLst>
              <a:ext uri="{FF2B5EF4-FFF2-40B4-BE49-F238E27FC236}">
                <a16:creationId xmlns:a16="http://schemas.microsoft.com/office/drawing/2014/main" id="{64AB6984-0A90-E788-923E-13BE883AB6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8318" y="1032786"/>
            <a:ext cx="11398827" cy="119735"/>
          </a:xfrm>
          <a:prstGeom prst="rect">
            <a:avLst/>
          </a:prstGeom>
        </p:spPr>
      </p:pic>
    </p:spTree>
    <p:extLst>
      <p:ext uri="{BB962C8B-B14F-4D97-AF65-F5344CB8AC3E}">
        <p14:creationId xmlns:p14="http://schemas.microsoft.com/office/powerpoint/2010/main" val="89854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5B948-5C77-E35A-ED03-209FF6E33D98}"/>
            </a:ext>
          </a:extLst>
        </p:cNvPr>
        <p:cNvGrpSpPr/>
        <p:nvPr/>
      </p:nvGrpSpPr>
      <p:grpSpPr>
        <a:xfrm>
          <a:off x="0" y="0"/>
          <a:ext cx="0" cy="0"/>
          <a:chOff x="0" y="0"/>
          <a:chExt cx="0" cy="0"/>
        </a:xfrm>
      </p:grpSpPr>
      <p:pic>
        <p:nvPicPr>
          <p:cNvPr id="5" name="Imatge 4">
            <a:extLst>
              <a:ext uri="{FF2B5EF4-FFF2-40B4-BE49-F238E27FC236}">
                <a16:creationId xmlns:a16="http://schemas.microsoft.com/office/drawing/2014/main" id="{516A0D69-B2EE-BD6C-FF23-833232E5FB23}"/>
              </a:ext>
            </a:extLst>
          </p:cNvPr>
          <p:cNvPicPr>
            <a:picLocks noChangeAspect="1"/>
          </p:cNvPicPr>
          <p:nvPr/>
        </p:nvPicPr>
        <p:blipFill>
          <a:blip r:embed="rId2">
            <a:duotone>
              <a:schemeClr val="accent1">
                <a:shade val="45000"/>
                <a:satMod val="135000"/>
              </a:schemeClr>
              <a:prstClr val="white"/>
            </a:duotone>
          </a:blip>
          <a:stretch>
            <a:fillRect/>
          </a:stretch>
        </p:blipFill>
        <p:spPr>
          <a:xfrm flipH="1">
            <a:off x="1860585" y="1475747"/>
            <a:ext cx="8053479" cy="5130454"/>
          </a:xfrm>
          <a:prstGeom prst="rect">
            <a:avLst/>
          </a:prstGeom>
        </p:spPr>
      </p:pic>
      <p:pic>
        <p:nvPicPr>
          <p:cNvPr id="7" name="Gràfic 6">
            <a:extLst>
              <a:ext uri="{FF2B5EF4-FFF2-40B4-BE49-F238E27FC236}">
                <a16:creationId xmlns:a16="http://schemas.microsoft.com/office/drawing/2014/main" id="{0E59A1E0-0C1B-AB0B-F01E-EFC16DB74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98E91B8E-544C-C1C8-9417-F9F52967DE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2BC15EFC-71DF-DAF0-A3AB-C48C391709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sp>
        <p:nvSpPr>
          <p:cNvPr id="11" name="QuadreDeText 10">
            <a:extLst>
              <a:ext uri="{FF2B5EF4-FFF2-40B4-BE49-F238E27FC236}">
                <a16:creationId xmlns:a16="http://schemas.microsoft.com/office/drawing/2014/main" id="{0DDB0649-4344-0BA0-9581-F8C1B9D6E1D0}"/>
              </a:ext>
            </a:extLst>
          </p:cNvPr>
          <p:cNvSpPr txBox="1"/>
          <p:nvPr/>
        </p:nvSpPr>
        <p:spPr>
          <a:xfrm>
            <a:off x="5679934" y="2413408"/>
            <a:ext cx="2785336" cy="1754326"/>
          </a:xfrm>
          <a:prstGeom prst="rect">
            <a:avLst/>
          </a:prstGeom>
          <a:noFill/>
        </p:spPr>
        <p:txBody>
          <a:bodyPr wrap="square" rtlCol="0">
            <a:spAutoFit/>
          </a:bodyPr>
          <a:lstStyle/>
          <a:p>
            <a:pPr algn="ctr"/>
            <a:r>
              <a:rPr lang="ca-ES" sz="3600" b="1">
                <a:solidFill>
                  <a:schemeClr val="accent4">
                    <a:lumMod val="75000"/>
                  </a:schemeClr>
                </a:solidFill>
                <a:latin typeface="Biome Light" panose="020B0502040204020203" pitchFamily="34" charset="0"/>
                <a:cs typeface="Biome Light" panose="020B0502040204020203" pitchFamily="34" charset="0"/>
              </a:rPr>
              <a:t>BLOC 1</a:t>
            </a:r>
          </a:p>
          <a:p>
            <a:pPr algn="ctr"/>
            <a:r>
              <a:rPr lang="ca-ES" sz="3600" b="1">
                <a:solidFill>
                  <a:schemeClr val="accent4">
                    <a:lumMod val="75000"/>
                  </a:schemeClr>
                </a:solidFill>
                <a:latin typeface="Biome Light" panose="020B0502040204020203" pitchFamily="34" charset="0"/>
                <a:cs typeface="Biome Light" panose="020B0502040204020203" pitchFamily="34" charset="0"/>
              </a:rPr>
              <a:t>Govern de la dada</a:t>
            </a:r>
          </a:p>
        </p:txBody>
      </p:sp>
    </p:spTree>
    <p:extLst>
      <p:ext uri="{BB962C8B-B14F-4D97-AF65-F5344CB8AC3E}">
        <p14:creationId xmlns:p14="http://schemas.microsoft.com/office/powerpoint/2010/main" val="354090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E6C8-0A91-A6A5-EFB0-F6620E672189}"/>
            </a:ext>
          </a:extLst>
        </p:cNvPr>
        <p:cNvGrpSpPr/>
        <p:nvPr/>
      </p:nvGrpSpPr>
      <p:grpSpPr>
        <a:xfrm>
          <a:off x="0" y="0"/>
          <a:ext cx="0" cy="0"/>
          <a:chOff x="0" y="0"/>
          <a:chExt cx="0" cy="0"/>
        </a:xfrm>
      </p:grpSpPr>
      <p:pic>
        <p:nvPicPr>
          <p:cNvPr id="51" name="Imatge 50" descr="Imatge que conté art&#10;&#10;Pot ser que el contingut generat per IA no sigui correcte.">
            <a:extLst>
              <a:ext uri="{FF2B5EF4-FFF2-40B4-BE49-F238E27FC236}">
                <a16:creationId xmlns:a16="http://schemas.microsoft.com/office/drawing/2014/main" id="{65440B7D-250D-727C-320E-A7C0CD63ED3D}"/>
              </a:ext>
            </a:extLst>
          </p:cNvPr>
          <p:cNvPicPr>
            <a:picLocks noChangeAspect="1"/>
          </p:cNvPicPr>
          <p:nvPr/>
        </p:nvPicPr>
        <p:blipFill>
          <a:blip r:embed="rId2">
            <a:duotone>
              <a:prstClr val="black"/>
              <a:schemeClr val="accent1">
                <a:tint val="45000"/>
                <a:satMod val="400000"/>
              </a:schemeClr>
            </a:duotone>
          </a:blip>
          <a:srcRect t="13903" b="8000"/>
          <a:stretch>
            <a:fillRect/>
          </a:stretch>
        </p:blipFill>
        <p:spPr>
          <a:xfrm>
            <a:off x="91440" y="2366010"/>
            <a:ext cx="4804410" cy="3752090"/>
          </a:xfrm>
          <a:prstGeom prst="rect">
            <a:avLst/>
          </a:prstGeom>
        </p:spPr>
      </p:pic>
      <p:sp>
        <p:nvSpPr>
          <p:cNvPr id="2" name="CuadroTexto 2">
            <a:extLst>
              <a:ext uri="{FF2B5EF4-FFF2-40B4-BE49-F238E27FC236}">
                <a16:creationId xmlns:a16="http://schemas.microsoft.com/office/drawing/2014/main" id="{74EE1055-B2D3-4BB8-FEFE-AF8209DAB678}"/>
              </a:ext>
            </a:extLst>
          </p:cNvPr>
          <p:cNvSpPr txBox="1"/>
          <p:nvPr/>
        </p:nvSpPr>
        <p:spPr>
          <a:xfrm>
            <a:off x="510137" y="1082800"/>
            <a:ext cx="11876684" cy="584775"/>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Qui ha d’impulsar el govern de la dada?</a:t>
            </a:r>
            <a:endParaRPr lang="ca-ES" sz="3200" b="1" noProof="0">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7F1579FE-CB7F-4719-C4E3-87B7CE12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C908CA5C-9F32-5958-CA93-62C0370455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F29CF6B2-AC06-836E-FE41-C57AA5A781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sp>
        <p:nvSpPr>
          <p:cNvPr id="49" name="QuadreDeText 48">
            <a:extLst>
              <a:ext uri="{FF2B5EF4-FFF2-40B4-BE49-F238E27FC236}">
                <a16:creationId xmlns:a16="http://schemas.microsoft.com/office/drawing/2014/main" id="{8389F7CA-7E64-8BB2-A0F4-9A8DF64CA5E0}"/>
              </a:ext>
            </a:extLst>
          </p:cNvPr>
          <p:cNvSpPr txBox="1"/>
          <p:nvPr/>
        </p:nvSpPr>
        <p:spPr>
          <a:xfrm>
            <a:off x="4895850" y="1717589"/>
            <a:ext cx="7104472" cy="4401205"/>
          </a:xfrm>
          <a:prstGeom prst="rect">
            <a:avLst/>
          </a:prstGeom>
          <a:noFill/>
        </p:spPr>
        <p:txBody>
          <a:bodyPr wrap="square" rtlCol="0">
            <a:spAutoFit/>
          </a:bodyPr>
          <a:lstStyle/>
          <a:p>
            <a:r>
              <a:rPr lang="ca-ES" sz="2800"/>
              <a:t>El govern de la dada requereix de </a:t>
            </a:r>
            <a:r>
              <a:rPr lang="ca-ES" sz="2800" b="1"/>
              <a:t>diferents perfils</a:t>
            </a:r>
            <a:r>
              <a:rPr lang="ca-ES" sz="2800"/>
              <a:t>. Les organitzacions acostumen a aprofitar estructures existents. </a:t>
            </a:r>
          </a:p>
          <a:p>
            <a:r>
              <a:rPr lang="ca-ES" sz="2800"/>
              <a:t>En tot cas, el govern de la dada s’impulsa des d’un àmbit (algú ha d’assumir la responsabilitat d’impulsar) però és un </a:t>
            </a:r>
            <a:r>
              <a:rPr lang="ca-ES" sz="2800" b="1"/>
              <a:t>projecte corporatiu </a:t>
            </a:r>
            <a:r>
              <a:rPr lang="ca-ES" sz="2800"/>
              <a:t>que requereix de la implicació d’actors de tota l’organització i implica repartir rols i responsabilitats clares. </a:t>
            </a:r>
          </a:p>
          <a:p>
            <a:endParaRPr lang="ca-ES" sz="2800"/>
          </a:p>
        </p:txBody>
      </p:sp>
    </p:spTree>
    <p:extLst>
      <p:ext uri="{BB962C8B-B14F-4D97-AF65-F5344CB8AC3E}">
        <p14:creationId xmlns:p14="http://schemas.microsoft.com/office/powerpoint/2010/main" val="165663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1E710-B56A-58A3-3D98-D5135E716FE1}"/>
            </a:ext>
          </a:extLst>
        </p:cNvPr>
        <p:cNvGrpSpPr/>
        <p:nvPr/>
      </p:nvGrpSpPr>
      <p:grpSpPr>
        <a:xfrm>
          <a:off x="0" y="0"/>
          <a:ext cx="0" cy="0"/>
          <a:chOff x="0" y="0"/>
          <a:chExt cx="0" cy="0"/>
        </a:xfrm>
      </p:grpSpPr>
      <p:pic>
        <p:nvPicPr>
          <p:cNvPr id="7" name="Gràfic 6">
            <a:extLst>
              <a:ext uri="{FF2B5EF4-FFF2-40B4-BE49-F238E27FC236}">
                <a16:creationId xmlns:a16="http://schemas.microsoft.com/office/drawing/2014/main" id="{872D943A-AFE7-EEC7-793A-145A4F4184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C6F2340E-5851-D703-5907-D18CB31D7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E84E50DD-F30D-45C5-CE05-B8C05C0FA9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18" y="1032786"/>
            <a:ext cx="11398827" cy="119735"/>
          </a:xfrm>
          <a:prstGeom prst="rect">
            <a:avLst/>
          </a:prstGeom>
        </p:spPr>
      </p:pic>
      <p:grpSp>
        <p:nvGrpSpPr>
          <p:cNvPr id="4" name="Grupo 5">
            <a:extLst>
              <a:ext uri="{FF2B5EF4-FFF2-40B4-BE49-F238E27FC236}">
                <a16:creationId xmlns:a16="http://schemas.microsoft.com/office/drawing/2014/main" id="{529851EF-3317-6971-F332-31C44BB3D900}"/>
              </a:ext>
            </a:extLst>
          </p:cNvPr>
          <p:cNvGrpSpPr/>
          <p:nvPr/>
        </p:nvGrpSpPr>
        <p:grpSpPr>
          <a:xfrm>
            <a:off x="1243397" y="1032786"/>
            <a:ext cx="9963398" cy="5694215"/>
            <a:chOff x="879597" y="-116357"/>
            <a:chExt cx="8181031" cy="6974357"/>
          </a:xfrm>
        </p:grpSpPr>
        <p:sp>
          <p:nvSpPr>
            <p:cNvPr id="5" name="Forma libre 4">
              <a:extLst>
                <a:ext uri="{FF2B5EF4-FFF2-40B4-BE49-F238E27FC236}">
                  <a16:creationId xmlns:a16="http://schemas.microsoft.com/office/drawing/2014/main" id="{D65F79A2-CAC5-935C-8BC3-6C14765084BD}"/>
                </a:ext>
              </a:extLst>
            </p:cNvPr>
            <p:cNvSpPr/>
            <p:nvPr/>
          </p:nvSpPr>
          <p:spPr>
            <a:xfrm>
              <a:off x="5340373" y="2422879"/>
              <a:ext cx="91440" cy="348741"/>
            </a:xfrm>
            <a:custGeom>
              <a:avLst/>
              <a:gdLst/>
              <a:ahLst/>
              <a:cxnLst/>
              <a:rect l="0" t="0" r="0" b="0"/>
              <a:pathLst>
                <a:path>
                  <a:moveTo>
                    <a:pt x="45720" y="0"/>
                  </a:moveTo>
                  <a:lnTo>
                    <a:pt x="45720" y="34874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ca-ES"/>
            </a:p>
          </p:txBody>
        </p:sp>
        <p:sp>
          <p:nvSpPr>
            <p:cNvPr id="6" name="Forma libre 5">
              <a:extLst>
                <a:ext uri="{FF2B5EF4-FFF2-40B4-BE49-F238E27FC236}">
                  <a16:creationId xmlns:a16="http://schemas.microsoft.com/office/drawing/2014/main" id="{5256A18D-64E5-76D6-4787-A1A1194B4C24}"/>
                </a:ext>
              </a:extLst>
            </p:cNvPr>
            <p:cNvSpPr/>
            <p:nvPr/>
          </p:nvSpPr>
          <p:spPr>
            <a:xfrm>
              <a:off x="879597" y="1797868"/>
              <a:ext cx="1165783" cy="60359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A0CA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Tecnologia</a:t>
              </a:r>
              <a:endParaRPr lang="es-ES" sz="1100"/>
            </a:p>
          </p:txBody>
        </p:sp>
        <p:sp>
          <p:nvSpPr>
            <p:cNvPr id="10" name="Forma libre 6">
              <a:extLst>
                <a:ext uri="{FF2B5EF4-FFF2-40B4-BE49-F238E27FC236}">
                  <a16:creationId xmlns:a16="http://schemas.microsoft.com/office/drawing/2014/main" id="{A6954320-9367-959C-8B5E-3C35FFBD90AE}"/>
                </a:ext>
              </a:extLst>
            </p:cNvPr>
            <p:cNvSpPr/>
            <p:nvPr/>
          </p:nvSpPr>
          <p:spPr>
            <a:xfrm>
              <a:off x="1021976" y="2151161"/>
              <a:ext cx="1810871" cy="1460719"/>
            </a:xfrm>
            <a:custGeom>
              <a:avLst/>
              <a:gdLst>
                <a:gd name="connsiteX0" fmla="*/ 0 w 1049205"/>
                <a:gd name="connsiteY0" fmla="*/ 0 h 1261873"/>
                <a:gd name="connsiteX1" fmla="*/ 1049205 w 1049205"/>
                <a:gd name="connsiteY1" fmla="*/ 0 h 1261873"/>
                <a:gd name="connsiteX2" fmla="*/ 1049205 w 1049205"/>
                <a:gd name="connsiteY2" fmla="*/ 1261873 h 1261873"/>
                <a:gd name="connsiteX3" fmla="*/ 0 w 1049205"/>
                <a:gd name="connsiteY3" fmla="*/ 1261873 h 1261873"/>
                <a:gd name="connsiteX4" fmla="*/ 0 w 1049205"/>
                <a:gd name="connsiteY4" fmla="*/ 0 h 126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205" h="1261873">
                  <a:moveTo>
                    <a:pt x="0" y="0"/>
                  </a:moveTo>
                  <a:lnTo>
                    <a:pt x="1049205" y="0"/>
                  </a:lnTo>
                  <a:lnTo>
                    <a:pt x="1049205" y="1261873"/>
                  </a:lnTo>
                  <a:lnTo>
                    <a:pt x="0" y="1261873"/>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940" tIns="6985" rIns="27940" bIns="6985" numCol="1" spcCol="1270" anchor="ctr" anchorCtr="0">
              <a:noAutofit/>
            </a:bodyPr>
            <a:lstStyle/>
            <a:p>
              <a:pPr marL="171450" indent="-171450" defTabSz="466725">
                <a:lnSpc>
                  <a:spcPct val="90000"/>
                </a:lnSpc>
                <a:spcBef>
                  <a:spcPct val="0"/>
                </a:spcBef>
                <a:spcAft>
                  <a:spcPct val="35000"/>
                </a:spcAft>
                <a:buFont typeface="Arial" panose="020B0604020202020204" pitchFamily="34" charset="0"/>
                <a:buChar char="•"/>
              </a:pPr>
              <a:r>
                <a:rPr lang="es-ES" sz="1050"/>
                <a:t>Dota d' infraestructura, i </a:t>
              </a:r>
              <a:r>
                <a:rPr lang="es-ES" sz="1050" err="1"/>
                <a:t>aplicacions</a:t>
              </a:r>
              <a:r>
                <a:rPr lang="es-ES" sz="1050"/>
                <a:t>.
S' </a:t>
              </a:r>
              <a:r>
                <a:rPr lang="es-ES" sz="1050" err="1"/>
                <a:t>encarrega</a:t>
              </a:r>
              <a:r>
                <a:rPr lang="es-ES" sz="1050"/>
                <a:t> del </a:t>
              </a:r>
              <a:r>
                <a:rPr lang="es-ES" sz="1050" err="1"/>
                <a:t>rendiment</a:t>
              </a:r>
              <a:r>
                <a:rPr lang="es-ES" sz="1050"/>
                <a:t>
Aplica mesures de </a:t>
              </a:r>
              <a:r>
                <a:rPr lang="es-ES" sz="1050" err="1"/>
                <a:t>seguretat</a:t>
              </a:r>
              <a:r>
                <a:rPr lang="es-ES" sz="1050"/>
                <a:t>
</a:t>
              </a:r>
              <a:r>
                <a:rPr lang="es-ES" sz="1050" err="1"/>
                <a:t>Connecta</a:t>
              </a:r>
              <a:r>
                <a:rPr lang="es-ES" sz="1050"/>
                <a:t> </a:t>
              </a:r>
              <a:r>
                <a:rPr lang="es-ES" sz="1050" err="1"/>
                <a:t>fonts</a:t>
              </a:r>
              <a:r>
                <a:rPr lang="es-ES" sz="1050"/>
                <a:t> de dades corporatives de forma </a:t>
              </a:r>
              <a:r>
                <a:rPr lang="es-ES" sz="1050" err="1"/>
                <a:t>estàndard</a:t>
              </a:r>
              <a:r>
                <a:rPr lang="es-ES" sz="1050"/>
                <a:t> i segura</a:t>
              </a:r>
            </a:p>
          </p:txBody>
        </p:sp>
        <p:sp>
          <p:nvSpPr>
            <p:cNvPr id="11" name="Forma libre 7">
              <a:extLst>
                <a:ext uri="{FF2B5EF4-FFF2-40B4-BE49-F238E27FC236}">
                  <a16:creationId xmlns:a16="http://schemas.microsoft.com/office/drawing/2014/main" id="{CB2D1958-2111-B76C-1DCA-03F863AFF291}"/>
                </a:ext>
              </a:extLst>
            </p:cNvPr>
            <p:cNvSpPr/>
            <p:nvPr/>
          </p:nvSpPr>
          <p:spPr>
            <a:xfrm>
              <a:off x="3239164" y="1826771"/>
              <a:ext cx="1165783" cy="60359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0D9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Processos</a:t>
              </a:r>
              <a:endParaRPr lang="es-ES" sz="1100"/>
            </a:p>
          </p:txBody>
        </p:sp>
        <p:sp>
          <p:nvSpPr>
            <p:cNvPr id="12" name="Forma libre 8">
              <a:extLst>
                <a:ext uri="{FF2B5EF4-FFF2-40B4-BE49-F238E27FC236}">
                  <a16:creationId xmlns:a16="http://schemas.microsoft.com/office/drawing/2014/main" id="{DC0FDBD8-2636-0916-086C-03714B3E721B}"/>
                </a:ext>
              </a:extLst>
            </p:cNvPr>
            <p:cNvSpPr/>
            <p:nvPr/>
          </p:nvSpPr>
          <p:spPr>
            <a:xfrm>
              <a:off x="3209366" y="2294776"/>
              <a:ext cx="1479176" cy="1820023"/>
            </a:xfrm>
            <a:custGeom>
              <a:avLst/>
              <a:gdLst>
                <a:gd name="connsiteX0" fmla="*/ 0 w 1049205"/>
                <a:gd name="connsiteY0" fmla="*/ 0 h 1337958"/>
                <a:gd name="connsiteX1" fmla="*/ 1049205 w 1049205"/>
                <a:gd name="connsiteY1" fmla="*/ 0 h 1337958"/>
                <a:gd name="connsiteX2" fmla="*/ 1049205 w 1049205"/>
                <a:gd name="connsiteY2" fmla="*/ 1337958 h 1337958"/>
                <a:gd name="connsiteX3" fmla="*/ 0 w 1049205"/>
                <a:gd name="connsiteY3" fmla="*/ 1337958 h 1337958"/>
                <a:gd name="connsiteX4" fmla="*/ 0 w 1049205"/>
                <a:gd name="connsiteY4" fmla="*/ 0 h 1337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205" h="1337958">
                  <a:moveTo>
                    <a:pt x="0" y="0"/>
                  </a:moveTo>
                  <a:lnTo>
                    <a:pt x="1049205" y="0"/>
                  </a:lnTo>
                  <a:lnTo>
                    <a:pt x="1049205" y="1337958"/>
                  </a:lnTo>
                  <a:lnTo>
                    <a:pt x="0" y="1337958"/>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940" tIns="6985" rIns="27940" bIns="6985" numCol="1" spcCol="1270" anchor="t" anchorCtr="0">
              <a:noAutofit/>
            </a:bodyPr>
            <a:lstStyle/>
            <a:p>
              <a:pPr marL="171450" indent="-171450" defTabSz="466725">
                <a:lnSpc>
                  <a:spcPct val="90000"/>
                </a:lnSpc>
                <a:spcBef>
                  <a:spcPct val="0"/>
                </a:spcBef>
                <a:spcAft>
                  <a:spcPct val="35000"/>
                </a:spcAft>
                <a:buFont typeface="Arial" panose="020B0604020202020204" pitchFamily="34" charset="0"/>
                <a:buChar char="•"/>
              </a:pPr>
              <a:endParaRPr lang="es-ES" sz="1050"/>
            </a:p>
            <a:p>
              <a:pPr marL="171450" indent="-171450" defTabSz="466725">
                <a:lnSpc>
                  <a:spcPct val="90000"/>
                </a:lnSpc>
                <a:spcBef>
                  <a:spcPct val="0"/>
                </a:spcBef>
                <a:spcAft>
                  <a:spcPct val="35000"/>
                </a:spcAft>
                <a:buFont typeface="Arial" panose="020B0604020202020204" pitchFamily="34" charset="0"/>
                <a:buChar char="•"/>
              </a:pPr>
              <a:r>
                <a:rPr lang="es-ES" sz="1050" err="1"/>
                <a:t>Manté</a:t>
              </a:r>
              <a:r>
                <a:rPr lang="es-ES" sz="1050"/>
                <a:t> </a:t>
              </a:r>
              <a:r>
                <a:rPr lang="es-ES" sz="1050" err="1"/>
                <a:t>els</a:t>
              </a:r>
              <a:r>
                <a:rPr lang="es-ES" sz="1050"/>
                <a:t> </a:t>
              </a:r>
              <a:r>
                <a:rPr lang="es-ES" sz="1050" err="1"/>
                <a:t>instruments</a:t>
              </a:r>
              <a:r>
                <a:rPr lang="es-ES" sz="1050"/>
                <a:t> del </a:t>
              </a:r>
              <a:r>
                <a:rPr lang="es-ES" sz="1050" err="1"/>
                <a:t>govern</a:t>
              </a:r>
              <a:r>
                <a:rPr lang="es-ES" sz="1050"/>
                <a:t> de la dada
Elabora </a:t>
              </a:r>
              <a:r>
                <a:rPr lang="es-ES" sz="1050" err="1"/>
                <a:t>instruccions</a:t>
              </a:r>
              <a:r>
                <a:rPr lang="es-ES" sz="1050"/>
                <a:t>, </a:t>
              </a:r>
              <a:r>
                <a:rPr lang="es-ES" sz="1050" err="1"/>
                <a:t>manté</a:t>
              </a:r>
              <a:r>
                <a:rPr lang="es-ES" sz="1050"/>
                <a:t> el </a:t>
              </a:r>
              <a:r>
                <a:rPr lang="es-ES" sz="1050" err="1"/>
                <a:t>vocabulari</a:t>
              </a:r>
              <a:r>
                <a:rPr lang="es-ES" sz="1050"/>
                <a:t>, </a:t>
              </a:r>
              <a:r>
                <a:rPr lang="es-ES" sz="1050" err="1"/>
                <a:t>inventari</a:t>
              </a:r>
              <a:r>
                <a:rPr lang="es-ES" sz="1050"/>
                <a:t> i </a:t>
              </a:r>
              <a:r>
                <a:rPr lang="es-ES" sz="1050" err="1"/>
                <a:t>estàndards</a:t>
              </a:r>
              <a:endParaRPr lang="es-ES" sz="1050"/>
            </a:p>
          </p:txBody>
        </p:sp>
        <p:sp>
          <p:nvSpPr>
            <p:cNvPr id="14" name="Forma libre 9">
              <a:extLst>
                <a:ext uri="{FF2B5EF4-FFF2-40B4-BE49-F238E27FC236}">
                  <a16:creationId xmlns:a16="http://schemas.microsoft.com/office/drawing/2014/main" id="{A9913ECC-B681-FD05-9186-BEE8A07A4459}"/>
                </a:ext>
              </a:extLst>
            </p:cNvPr>
            <p:cNvSpPr/>
            <p:nvPr/>
          </p:nvSpPr>
          <p:spPr>
            <a:xfrm>
              <a:off x="5006009" y="1792394"/>
              <a:ext cx="1311430" cy="60359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0D9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Projectes</a:t>
              </a:r>
              <a:r>
                <a:rPr lang="es-ES" sz="1100"/>
                <a:t> d' </a:t>
              </a:r>
              <a:r>
                <a:rPr lang="es-ES" sz="1100" err="1"/>
                <a:t>explotació</a:t>
              </a:r>
              <a:r>
                <a:rPr lang="es-ES" sz="1100"/>
                <a:t> de dades</a:t>
              </a:r>
            </a:p>
          </p:txBody>
        </p:sp>
        <p:sp>
          <p:nvSpPr>
            <p:cNvPr id="15" name="Forma libre 10">
              <a:extLst>
                <a:ext uri="{FF2B5EF4-FFF2-40B4-BE49-F238E27FC236}">
                  <a16:creationId xmlns:a16="http://schemas.microsoft.com/office/drawing/2014/main" id="{6D77A624-B1F3-593E-7A71-AD0419EA3C94}"/>
                </a:ext>
              </a:extLst>
            </p:cNvPr>
            <p:cNvSpPr/>
            <p:nvPr/>
          </p:nvSpPr>
          <p:spPr>
            <a:xfrm>
              <a:off x="4766892" y="2297714"/>
              <a:ext cx="1840096" cy="1869083"/>
            </a:xfrm>
            <a:custGeom>
              <a:avLst/>
              <a:gdLst>
                <a:gd name="connsiteX0" fmla="*/ 0 w 1049205"/>
                <a:gd name="connsiteY0" fmla="*/ 0 h 201197"/>
                <a:gd name="connsiteX1" fmla="*/ 1049205 w 1049205"/>
                <a:gd name="connsiteY1" fmla="*/ 0 h 201197"/>
                <a:gd name="connsiteX2" fmla="*/ 1049205 w 1049205"/>
                <a:gd name="connsiteY2" fmla="*/ 201197 h 201197"/>
                <a:gd name="connsiteX3" fmla="*/ 0 w 1049205"/>
                <a:gd name="connsiteY3" fmla="*/ 201197 h 201197"/>
                <a:gd name="connsiteX4" fmla="*/ 0 w 1049205"/>
                <a:gd name="connsiteY4" fmla="*/ 0 h 20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205" h="201197">
                  <a:moveTo>
                    <a:pt x="0" y="0"/>
                  </a:moveTo>
                  <a:lnTo>
                    <a:pt x="1049205" y="0"/>
                  </a:lnTo>
                  <a:lnTo>
                    <a:pt x="1049205" y="201197"/>
                  </a:lnTo>
                  <a:lnTo>
                    <a:pt x="0" y="201197"/>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7620" rIns="30480" bIns="7620" numCol="1" spcCol="1270" anchor="ctr" anchorCtr="0">
              <a:noAutofit/>
            </a:bodyPr>
            <a:lstStyle/>
            <a:p>
              <a:pPr marL="171450" indent="-171450" defTabSz="533400">
                <a:lnSpc>
                  <a:spcPct val="90000"/>
                </a:lnSpc>
                <a:spcBef>
                  <a:spcPct val="0"/>
                </a:spcBef>
                <a:spcAft>
                  <a:spcPct val="35000"/>
                </a:spcAft>
                <a:buFont typeface="Arial" panose="020B0604020202020204" pitchFamily="34" charset="0"/>
                <a:buChar char="•"/>
              </a:pPr>
              <a:r>
                <a:rPr lang="es-ES" sz="1050" err="1"/>
                <a:t>Equip</a:t>
              </a:r>
              <a:r>
                <a:rPr lang="es-ES" sz="1050"/>
                <a:t> d' </a:t>
              </a:r>
              <a:r>
                <a:rPr lang="es-ES" sz="1050" err="1"/>
                <a:t>alt</a:t>
              </a:r>
              <a:r>
                <a:rPr lang="es-ES" sz="1050"/>
                <a:t> </a:t>
              </a:r>
              <a:r>
                <a:rPr lang="es-ES" sz="1050" err="1"/>
                <a:t>nivell</a:t>
              </a:r>
              <a:r>
                <a:rPr lang="es-ES" sz="1050"/>
                <a:t> d' </a:t>
              </a:r>
              <a:r>
                <a:rPr lang="es-ES" sz="1050" err="1"/>
                <a:t>especialització</a:t>
              </a:r>
              <a:r>
                <a:rPr lang="es-ES" sz="1050"/>
                <a:t> que lidera, planifica i gestiona </a:t>
              </a:r>
              <a:r>
                <a:rPr lang="es-ES" sz="1050" err="1"/>
                <a:t>projectes</a:t>
              </a:r>
              <a:r>
                <a:rPr lang="es-ES" sz="1050"/>
                <a:t> d' </a:t>
              </a:r>
              <a:r>
                <a:rPr lang="es-ES" sz="1050" err="1"/>
                <a:t>ús</a:t>
              </a:r>
              <a:r>
                <a:rPr lang="es-ES" sz="1050"/>
                <a:t> de la dada
</a:t>
              </a:r>
              <a:r>
                <a:rPr lang="es-ES" sz="1050" err="1"/>
                <a:t>Gestió</a:t>
              </a:r>
              <a:r>
                <a:rPr lang="es-ES" sz="1050"/>
                <a:t> de </a:t>
              </a:r>
              <a:r>
                <a:rPr lang="es-ES" sz="1050" err="1"/>
                <a:t>projectes</a:t>
              </a:r>
              <a:r>
                <a:rPr lang="es-ES" sz="1050"/>
                <a:t> de dades </a:t>
              </a:r>
              <a:r>
                <a:rPr lang="es-ES" sz="1050" err="1"/>
                <a:t>obertes</a:t>
              </a:r>
              <a:r>
                <a:rPr lang="es-ES" sz="1050"/>
                <a:t>
La </a:t>
              </a:r>
              <a:r>
                <a:rPr lang="es-ES" sz="1050" err="1"/>
                <a:t>seva</a:t>
              </a:r>
              <a:r>
                <a:rPr lang="es-ES" sz="1050"/>
                <a:t> </a:t>
              </a:r>
              <a:r>
                <a:rPr lang="es-ES" sz="1050" err="1"/>
                <a:t>funció</a:t>
              </a:r>
              <a:r>
                <a:rPr lang="es-ES" sz="1050"/>
                <a:t> </a:t>
              </a:r>
              <a:r>
                <a:rPr lang="es-ES" sz="1050" err="1"/>
                <a:t>és</a:t>
              </a:r>
              <a:r>
                <a:rPr lang="es-ES" sz="1050"/>
                <a:t> de suport per a </a:t>
              </a:r>
              <a:r>
                <a:rPr lang="es-ES" sz="1050" err="1"/>
                <a:t>projectes</a:t>
              </a:r>
              <a:r>
                <a:rPr lang="es-ES" sz="1050"/>
                <a:t> </a:t>
              </a:r>
              <a:r>
                <a:rPr lang="es-ES" sz="1050" err="1"/>
                <a:t>analítics</a:t>
              </a:r>
              <a:r>
                <a:rPr lang="es-ES" sz="1050"/>
                <a:t> i de motor per a </a:t>
              </a:r>
              <a:r>
                <a:rPr lang="es-ES" sz="1050" err="1"/>
                <a:t>projectes</a:t>
              </a:r>
              <a:r>
                <a:rPr lang="es-ES" sz="1050"/>
                <a:t> </a:t>
              </a:r>
              <a:r>
                <a:rPr lang="es-ES" sz="1050" err="1"/>
                <a:t>innovadors</a:t>
              </a:r>
              <a:r>
                <a:rPr lang="es-ES" sz="1050"/>
                <a:t> que </a:t>
              </a:r>
              <a:r>
                <a:rPr lang="es-ES" sz="1050" err="1"/>
                <a:t>impliquin</a:t>
              </a:r>
              <a:r>
                <a:rPr lang="es-ES" sz="1050"/>
                <a:t> </a:t>
              </a:r>
              <a:r>
                <a:rPr lang="es-ES" sz="1050" err="1"/>
                <a:t>nous</a:t>
              </a:r>
              <a:r>
                <a:rPr lang="es-ES" sz="1050"/>
                <a:t> usos de les dades</a:t>
              </a:r>
            </a:p>
          </p:txBody>
        </p:sp>
        <p:sp>
          <p:nvSpPr>
            <p:cNvPr id="16" name="Forma libre 11">
              <a:extLst>
                <a:ext uri="{FF2B5EF4-FFF2-40B4-BE49-F238E27FC236}">
                  <a16:creationId xmlns:a16="http://schemas.microsoft.com/office/drawing/2014/main" id="{23B278C5-B723-4451-9FB4-BB3C4F7A869D}"/>
                </a:ext>
              </a:extLst>
            </p:cNvPr>
            <p:cNvSpPr/>
            <p:nvPr/>
          </p:nvSpPr>
          <p:spPr>
            <a:xfrm>
              <a:off x="5489001" y="4326100"/>
              <a:ext cx="1165783" cy="60359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A0CA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Referent</a:t>
              </a:r>
              <a:r>
                <a:rPr lang="es-ES" sz="1100"/>
                <a:t>/analista </a:t>
              </a:r>
              <a:r>
                <a:rPr lang="es-ES" sz="1100" err="1"/>
                <a:t>d'àmbit</a:t>
              </a:r>
              <a:endParaRPr lang="es-ES" sz="1100"/>
            </a:p>
          </p:txBody>
        </p:sp>
        <p:sp>
          <p:nvSpPr>
            <p:cNvPr id="17" name="Forma libre 13">
              <a:extLst>
                <a:ext uri="{FF2B5EF4-FFF2-40B4-BE49-F238E27FC236}">
                  <a16:creationId xmlns:a16="http://schemas.microsoft.com/office/drawing/2014/main" id="{5D3E4938-9536-EAD7-9A13-85EC4F30584D}"/>
                </a:ext>
              </a:extLst>
            </p:cNvPr>
            <p:cNvSpPr/>
            <p:nvPr/>
          </p:nvSpPr>
          <p:spPr>
            <a:xfrm>
              <a:off x="6636959" y="1791421"/>
              <a:ext cx="1165783" cy="494580"/>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0D9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a:t>Cultura de dades</a:t>
              </a:r>
            </a:p>
          </p:txBody>
        </p:sp>
        <p:sp>
          <p:nvSpPr>
            <p:cNvPr id="18" name="Forma libre 14">
              <a:extLst>
                <a:ext uri="{FF2B5EF4-FFF2-40B4-BE49-F238E27FC236}">
                  <a16:creationId xmlns:a16="http://schemas.microsoft.com/office/drawing/2014/main" id="{E8E7BB9A-749B-C67E-A4F7-3543F62E7176}"/>
                </a:ext>
              </a:extLst>
            </p:cNvPr>
            <p:cNvSpPr/>
            <p:nvPr/>
          </p:nvSpPr>
          <p:spPr>
            <a:xfrm>
              <a:off x="6768711" y="2288749"/>
              <a:ext cx="1490472" cy="1869083"/>
            </a:xfrm>
            <a:custGeom>
              <a:avLst/>
              <a:gdLst>
                <a:gd name="connsiteX0" fmla="*/ 0 w 1049205"/>
                <a:gd name="connsiteY0" fmla="*/ 0 h 201197"/>
                <a:gd name="connsiteX1" fmla="*/ 1049205 w 1049205"/>
                <a:gd name="connsiteY1" fmla="*/ 0 h 201197"/>
                <a:gd name="connsiteX2" fmla="*/ 1049205 w 1049205"/>
                <a:gd name="connsiteY2" fmla="*/ 201197 h 201197"/>
                <a:gd name="connsiteX3" fmla="*/ 0 w 1049205"/>
                <a:gd name="connsiteY3" fmla="*/ 201197 h 201197"/>
                <a:gd name="connsiteX4" fmla="*/ 0 w 1049205"/>
                <a:gd name="connsiteY4" fmla="*/ 0 h 20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205" h="201197">
                  <a:moveTo>
                    <a:pt x="0" y="0"/>
                  </a:moveTo>
                  <a:lnTo>
                    <a:pt x="1049205" y="0"/>
                  </a:lnTo>
                  <a:lnTo>
                    <a:pt x="1049205" y="201197"/>
                  </a:lnTo>
                  <a:lnTo>
                    <a:pt x="0" y="201197"/>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7620" rIns="30480" bIns="7620" numCol="1" spcCol="1270" anchor="ctr" anchorCtr="0">
              <a:noAutofit/>
            </a:bodyPr>
            <a:lstStyle/>
            <a:p>
              <a:pPr marL="171450" indent="-171450" defTabSz="533400">
                <a:lnSpc>
                  <a:spcPct val="90000"/>
                </a:lnSpc>
                <a:spcBef>
                  <a:spcPct val="0"/>
                </a:spcBef>
                <a:spcAft>
                  <a:spcPct val="35000"/>
                </a:spcAft>
                <a:buFont typeface="Arial" panose="020B0604020202020204" pitchFamily="34" charset="0"/>
                <a:buChar char="•"/>
              </a:pPr>
              <a:r>
                <a:rPr lang="es-ES" sz="1050"/>
                <a:t>Impulsa </a:t>
              </a:r>
              <a:r>
                <a:rPr lang="es-ES" sz="1050" err="1"/>
                <a:t>capacitats</a:t>
              </a:r>
              <a:r>
                <a:rPr lang="es-ES" sz="1050"/>
                <a:t> </a:t>
              </a:r>
              <a:r>
                <a:rPr lang="es-ES" sz="1050" err="1"/>
                <a:t>tant</a:t>
              </a:r>
              <a:r>
                <a:rPr lang="es-ES" sz="1050"/>
                <a:t> en la </a:t>
              </a:r>
              <a:r>
                <a:rPr lang="es-ES" sz="1050" err="1"/>
                <a:t>pròpia</a:t>
              </a:r>
              <a:r>
                <a:rPr lang="es-ES" sz="1050"/>
                <a:t> </a:t>
              </a:r>
              <a:r>
                <a:rPr lang="es-ES" sz="1050" err="1"/>
                <a:t>organització</a:t>
              </a:r>
              <a:r>
                <a:rPr lang="es-ES" sz="1050"/>
                <a:t> </a:t>
              </a:r>
              <a:r>
                <a:rPr lang="es-ES" sz="1050" err="1"/>
                <a:t>com</a:t>
              </a:r>
              <a:r>
                <a:rPr lang="es-ES" sz="1050"/>
                <a:t> en </a:t>
              </a:r>
              <a:r>
                <a:rPr lang="es-ES" sz="1050" err="1"/>
                <a:t>els</a:t>
              </a:r>
              <a:r>
                <a:rPr lang="es-ES" sz="1050"/>
                <a:t> </a:t>
              </a:r>
              <a:r>
                <a:rPr lang="es-ES" sz="1050" err="1"/>
                <a:t>municipis</a:t>
              </a:r>
              <a:r>
                <a:rPr lang="es-ES" sz="1050"/>
                <a:t> o en la </a:t>
              </a:r>
              <a:r>
                <a:rPr lang="es-ES" sz="1050" err="1"/>
                <a:t>societat</a:t>
              </a:r>
              <a:r>
                <a:rPr lang="es-ES" sz="1050"/>
                <a:t>
</a:t>
              </a:r>
              <a:r>
                <a:rPr lang="es-ES" sz="1050" err="1"/>
                <a:t>Difon</a:t>
              </a:r>
              <a:r>
                <a:rPr lang="es-ES" sz="1050"/>
                <a:t> i </a:t>
              </a:r>
              <a:r>
                <a:rPr lang="es-ES" sz="1050" err="1"/>
                <a:t>promou</a:t>
              </a:r>
              <a:r>
                <a:rPr lang="es-ES" sz="1050"/>
                <a:t> l' </a:t>
              </a:r>
              <a:r>
                <a:rPr lang="es-ES" sz="1050" err="1"/>
                <a:t>ús</a:t>
              </a:r>
              <a:r>
                <a:rPr lang="es-ES" sz="1050"/>
                <a:t> de les dades entre </a:t>
              </a:r>
              <a:r>
                <a:rPr lang="es-ES" sz="1050" err="1"/>
                <a:t>els</a:t>
              </a:r>
              <a:r>
                <a:rPr lang="es-ES" sz="1050"/>
                <a:t> </a:t>
              </a:r>
              <a:r>
                <a:rPr lang="es-ES" sz="1050" err="1"/>
                <a:t>municipis</a:t>
              </a:r>
              <a:r>
                <a:rPr lang="es-ES" sz="1050"/>
                <a:t>, </a:t>
              </a:r>
              <a:r>
                <a:rPr lang="es-ES" sz="1050" err="1"/>
                <a:t>els</a:t>
              </a:r>
              <a:r>
                <a:rPr lang="es-ES" sz="1050"/>
                <a:t> </a:t>
              </a:r>
              <a:r>
                <a:rPr lang="es-ES" sz="1050" err="1"/>
                <a:t>agents</a:t>
              </a:r>
              <a:r>
                <a:rPr lang="es-ES" sz="1050"/>
                <a:t> </a:t>
              </a:r>
              <a:r>
                <a:rPr lang="es-ES" sz="1050" err="1"/>
                <a:t>socials</a:t>
              </a:r>
              <a:r>
                <a:rPr lang="es-ES" sz="1050"/>
                <a:t> i </a:t>
              </a:r>
              <a:r>
                <a:rPr lang="es-ES" sz="1050" err="1"/>
                <a:t>econòmics</a:t>
              </a:r>
              <a:endParaRPr lang="es-ES" sz="1050"/>
            </a:p>
          </p:txBody>
        </p:sp>
        <p:sp>
          <p:nvSpPr>
            <p:cNvPr id="19" name="CuadroTexto 19">
              <a:extLst>
                <a:ext uri="{FF2B5EF4-FFF2-40B4-BE49-F238E27FC236}">
                  <a16:creationId xmlns:a16="http://schemas.microsoft.com/office/drawing/2014/main" id="{122ED6F7-41F3-6F25-DD70-6CE1C235869F}"/>
                </a:ext>
              </a:extLst>
            </p:cNvPr>
            <p:cNvSpPr txBox="1"/>
            <p:nvPr/>
          </p:nvSpPr>
          <p:spPr>
            <a:xfrm>
              <a:off x="3053557" y="0"/>
              <a:ext cx="3239665" cy="400110"/>
            </a:xfrm>
            <a:prstGeom prst="rect">
              <a:avLst/>
            </a:prstGeom>
            <a:noFill/>
          </p:spPr>
          <p:txBody>
            <a:bodyPr wrap="square" rtlCol="0">
              <a:spAutoFit/>
            </a:bodyPr>
            <a:lstStyle/>
            <a:p>
              <a:pPr algn="ctr"/>
              <a:r>
                <a:rPr lang="es-ES" sz="2000" b="1">
                  <a:solidFill>
                    <a:srgbClr val="0D95BC"/>
                  </a:solidFill>
                </a:rPr>
                <a:t>Govern de la dada</a:t>
              </a:r>
            </a:p>
          </p:txBody>
        </p:sp>
        <p:sp>
          <p:nvSpPr>
            <p:cNvPr id="20" name="Forma libre 17">
              <a:extLst>
                <a:ext uri="{FF2B5EF4-FFF2-40B4-BE49-F238E27FC236}">
                  <a16:creationId xmlns:a16="http://schemas.microsoft.com/office/drawing/2014/main" id="{F73663B7-DDDB-B6BC-4FDA-EBAA0620D7BC}"/>
                </a:ext>
              </a:extLst>
            </p:cNvPr>
            <p:cNvSpPr/>
            <p:nvPr/>
          </p:nvSpPr>
          <p:spPr>
            <a:xfrm>
              <a:off x="1946397" y="1200460"/>
              <a:ext cx="1545535" cy="515923"/>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chemeClr val="bg1">
                <a:lumMod val="95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solidFill>
                    <a:schemeClr val="bg1">
                      <a:lumMod val="65000"/>
                    </a:schemeClr>
                  </a:solidFill>
                </a:rPr>
                <a:t>Comitès</a:t>
              </a:r>
              <a:r>
                <a:rPr lang="es-ES" sz="1100">
                  <a:solidFill>
                    <a:schemeClr val="bg1">
                      <a:lumMod val="65000"/>
                    </a:schemeClr>
                  </a:solidFill>
                </a:rPr>
                <a:t> </a:t>
              </a:r>
              <a:r>
                <a:rPr lang="es-ES" sz="1100" err="1">
                  <a:solidFill>
                    <a:schemeClr val="bg1">
                      <a:lumMod val="65000"/>
                    </a:schemeClr>
                  </a:solidFill>
                </a:rPr>
                <a:t>operatius</a:t>
              </a:r>
              <a:r>
                <a:rPr lang="es-ES" sz="1100">
                  <a:solidFill>
                    <a:schemeClr val="bg1">
                      <a:lumMod val="65000"/>
                    </a:schemeClr>
                  </a:solidFill>
                </a:rPr>
                <a:t> de </a:t>
              </a:r>
              <a:r>
                <a:rPr lang="es-ES" sz="1100" err="1">
                  <a:solidFill>
                    <a:schemeClr val="bg1">
                      <a:lumMod val="65000"/>
                    </a:schemeClr>
                  </a:solidFill>
                </a:rPr>
                <a:t>coordinació</a:t>
              </a:r>
              <a:endParaRPr lang="es-ES" sz="1100">
                <a:solidFill>
                  <a:schemeClr val="bg1">
                    <a:lumMod val="65000"/>
                  </a:schemeClr>
                </a:solidFill>
              </a:endParaRPr>
            </a:p>
          </p:txBody>
        </p:sp>
        <p:sp>
          <p:nvSpPr>
            <p:cNvPr id="21" name="Forma libre 18">
              <a:extLst>
                <a:ext uri="{FF2B5EF4-FFF2-40B4-BE49-F238E27FC236}">
                  <a16:creationId xmlns:a16="http://schemas.microsoft.com/office/drawing/2014/main" id="{0DC1AE2F-8058-2794-CC76-AB5E8DC6645A}"/>
                </a:ext>
              </a:extLst>
            </p:cNvPr>
            <p:cNvSpPr/>
            <p:nvPr/>
          </p:nvSpPr>
          <p:spPr>
            <a:xfrm>
              <a:off x="3407286" y="4574596"/>
              <a:ext cx="1165783" cy="634795"/>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chemeClr val="bg1">
                <a:lumMod val="95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solidFill>
                    <a:schemeClr val="bg1">
                      <a:lumMod val="65000"/>
                    </a:schemeClr>
                  </a:solidFill>
                </a:rPr>
                <a:t>Comitè</a:t>
              </a:r>
              <a:r>
                <a:rPr lang="es-ES" sz="1100">
                  <a:solidFill>
                    <a:schemeClr val="bg1">
                      <a:lumMod val="65000"/>
                    </a:schemeClr>
                  </a:solidFill>
                </a:rPr>
                <a:t> </a:t>
              </a:r>
              <a:r>
                <a:rPr lang="es-ES" sz="1100" err="1">
                  <a:solidFill>
                    <a:schemeClr val="bg1">
                      <a:lumMod val="65000"/>
                    </a:schemeClr>
                  </a:solidFill>
                </a:rPr>
                <a:t>operatiu</a:t>
              </a:r>
              <a:r>
                <a:rPr lang="es-ES" sz="1100">
                  <a:solidFill>
                    <a:schemeClr val="bg1">
                      <a:lumMod val="65000"/>
                    </a:schemeClr>
                  </a:solidFill>
                </a:rPr>
                <a:t> 
</a:t>
              </a:r>
              <a:r>
                <a:rPr lang="es-ES" sz="1100" err="1">
                  <a:solidFill>
                    <a:schemeClr val="bg1">
                      <a:lumMod val="65000"/>
                    </a:schemeClr>
                  </a:solidFill>
                </a:rPr>
                <a:t>Referents</a:t>
              </a:r>
              <a:r>
                <a:rPr lang="es-ES" sz="1100">
                  <a:solidFill>
                    <a:schemeClr val="bg1">
                      <a:lumMod val="65000"/>
                    </a:schemeClr>
                  </a:solidFill>
                </a:rPr>
                <a:t>/OD</a:t>
              </a:r>
            </a:p>
          </p:txBody>
        </p:sp>
        <p:sp>
          <p:nvSpPr>
            <p:cNvPr id="22" name="Forma libre 19">
              <a:extLst>
                <a:ext uri="{FF2B5EF4-FFF2-40B4-BE49-F238E27FC236}">
                  <a16:creationId xmlns:a16="http://schemas.microsoft.com/office/drawing/2014/main" id="{695FAE5E-D8E3-816E-0012-21A02724CF1B}"/>
                </a:ext>
              </a:extLst>
            </p:cNvPr>
            <p:cNvSpPr/>
            <p:nvPr/>
          </p:nvSpPr>
          <p:spPr>
            <a:xfrm>
              <a:off x="2071365" y="456748"/>
              <a:ext cx="1545535" cy="38181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chemeClr val="bg1">
                <a:lumMod val="95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solidFill>
                    <a:schemeClr val="bg1">
                      <a:lumMod val="65000"/>
                    </a:schemeClr>
                  </a:solidFill>
                </a:rPr>
                <a:t>Comitè</a:t>
              </a:r>
              <a:r>
                <a:rPr lang="es-ES" sz="1100">
                  <a:solidFill>
                    <a:schemeClr val="bg1">
                      <a:lumMod val="65000"/>
                    </a:schemeClr>
                  </a:solidFill>
                </a:rPr>
                <a:t> </a:t>
              </a:r>
              <a:r>
                <a:rPr lang="es-ES" sz="1100" err="1">
                  <a:solidFill>
                    <a:schemeClr val="bg1">
                      <a:lumMod val="65000"/>
                    </a:schemeClr>
                  </a:solidFill>
                </a:rPr>
                <a:t>Estratègic</a:t>
              </a:r>
              <a:endParaRPr lang="es-ES" sz="1100">
                <a:solidFill>
                  <a:schemeClr val="bg1">
                    <a:lumMod val="65000"/>
                  </a:schemeClr>
                </a:solidFill>
              </a:endParaRPr>
            </a:p>
          </p:txBody>
        </p:sp>
        <p:sp>
          <p:nvSpPr>
            <p:cNvPr id="23" name="Forma libre 20">
              <a:extLst>
                <a:ext uri="{FF2B5EF4-FFF2-40B4-BE49-F238E27FC236}">
                  <a16:creationId xmlns:a16="http://schemas.microsoft.com/office/drawing/2014/main" id="{F9FEDE65-E12E-0DF3-2268-DA2F2D379B83}"/>
                </a:ext>
              </a:extLst>
            </p:cNvPr>
            <p:cNvSpPr/>
            <p:nvPr/>
          </p:nvSpPr>
          <p:spPr>
            <a:xfrm>
              <a:off x="7263644" y="538169"/>
              <a:ext cx="1165783" cy="460512"/>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A0CA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Àmbits</a:t>
              </a:r>
              <a:r>
                <a:rPr lang="es-ES" sz="1100"/>
                <a:t> </a:t>
              </a:r>
              <a:r>
                <a:rPr lang="es-ES" sz="1100" err="1"/>
                <a:t>amb</a:t>
              </a:r>
              <a:r>
                <a:rPr lang="es-ES" sz="1100"/>
                <a:t> </a:t>
              </a:r>
              <a:r>
                <a:rPr lang="es-ES" sz="1100" err="1"/>
                <a:t>els</a:t>
              </a:r>
              <a:r>
                <a:rPr lang="es-ES" sz="1100"/>
                <a:t> </a:t>
              </a:r>
              <a:r>
                <a:rPr lang="es-ES" sz="1100" err="1"/>
                <a:t>quals</a:t>
              </a:r>
              <a:r>
                <a:rPr lang="es-ES" sz="1100"/>
                <a:t> es coordina</a:t>
              </a:r>
            </a:p>
          </p:txBody>
        </p:sp>
        <p:sp>
          <p:nvSpPr>
            <p:cNvPr id="24" name="Forma libre 21">
              <a:extLst>
                <a:ext uri="{FF2B5EF4-FFF2-40B4-BE49-F238E27FC236}">
                  <a16:creationId xmlns:a16="http://schemas.microsoft.com/office/drawing/2014/main" id="{FC4CD370-CFBB-E8E1-4F4F-1385509B4F40}"/>
                </a:ext>
              </a:extLst>
            </p:cNvPr>
            <p:cNvSpPr/>
            <p:nvPr/>
          </p:nvSpPr>
          <p:spPr>
            <a:xfrm>
              <a:off x="7264247" y="-116357"/>
              <a:ext cx="1165783" cy="595916"/>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0D95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Àmbits</a:t>
              </a:r>
              <a:r>
                <a:rPr lang="es-ES" sz="1100"/>
                <a:t> del </a:t>
              </a:r>
              <a:r>
                <a:rPr lang="es-ES" sz="1100" err="1"/>
                <a:t>govern</a:t>
              </a:r>
              <a:r>
                <a:rPr lang="es-ES" sz="1100"/>
                <a:t> da la dada</a:t>
              </a:r>
            </a:p>
          </p:txBody>
        </p:sp>
        <p:sp>
          <p:nvSpPr>
            <p:cNvPr id="25" name="Forma libre 22">
              <a:extLst>
                <a:ext uri="{FF2B5EF4-FFF2-40B4-BE49-F238E27FC236}">
                  <a16:creationId xmlns:a16="http://schemas.microsoft.com/office/drawing/2014/main" id="{3526CBC0-70C2-0CE4-7ADE-BBF1DF8C5A54}"/>
                </a:ext>
              </a:extLst>
            </p:cNvPr>
            <p:cNvSpPr/>
            <p:nvPr/>
          </p:nvSpPr>
          <p:spPr>
            <a:xfrm>
              <a:off x="7235472" y="1056409"/>
              <a:ext cx="1176727" cy="38181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chemeClr val="bg1">
                <a:lumMod val="95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solidFill>
                    <a:schemeClr val="bg1">
                      <a:lumMod val="65000"/>
                    </a:schemeClr>
                  </a:solidFill>
                </a:rPr>
                <a:t>Comitès</a:t>
              </a:r>
              <a:r>
                <a:rPr lang="es-ES" sz="1100">
                  <a:solidFill>
                    <a:schemeClr val="bg1">
                      <a:lumMod val="65000"/>
                    </a:schemeClr>
                  </a:solidFill>
                </a:rPr>
                <a:t> de </a:t>
              </a:r>
              <a:r>
                <a:rPr lang="es-ES" sz="1100" err="1">
                  <a:solidFill>
                    <a:schemeClr val="bg1">
                      <a:lumMod val="65000"/>
                    </a:schemeClr>
                  </a:solidFill>
                </a:rPr>
                <a:t>coordinació</a:t>
              </a:r>
              <a:endParaRPr lang="es-ES" sz="1100">
                <a:solidFill>
                  <a:schemeClr val="bg1">
                    <a:lumMod val="65000"/>
                  </a:schemeClr>
                </a:solidFill>
              </a:endParaRPr>
            </a:p>
          </p:txBody>
        </p:sp>
        <p:sp>
          <p:nvSpPr>
            <p:cNvPr id="26" name="Forma libre 24">
              <a:extLst>
                <a:ext uri="{FF2B5EF4-FFF2-40B4-BE49-F238E27FC236}">
                  <a16:creationId xmlns:a16="http://schemas.microsoft.com/office/drawing/2014/main" id="{3F5B1FA7-89CD-5DC4-7B09-9978F86B2B31}"/>
                </a:ext>
              </a:extLst>
            </p:cNvPr>
            <p:cNvSpPr/>
            <p:nvPr/>
          </p:nvSpPr>
          <p:spPr>
            <a:xfrm>
              <a:off x="958845" y="3659837"/>
              <a:ext cx="1165783" cy="60359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A0CA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Arxiu</a:t>
              </a:r>
              <a:endParaRPr lang="es-ES" sz="1100"/>
            </a:p>
          </p:txBody>
        </p:sp>
        <p:sp>
          <p:nvSpPr>
            <p:cNvPr id="27" name="Forma libre 25">
              <a:extLst>
                <a:ext uri="{FF2B5EF4-FFF2-40B4-BE49-F238E27FC236}">
                  <a16:creationId xmlns:a16="http://schemas.microsoft.com/office/drawing/2014/main" id="{F0F0B4AB-9962-195C-4AE9-4E7C29B0F8C4}"/>
                </a:ext>
              </a:extLst>
            </p:cNvPr>
            <p:cNvSpPr/>
            <p:nvPr/>
          </p:nvSpPr>
          <p:spPr>
            <a:xfrm>
              <a:off x="1066800" y="4013133"/>
              <a:ext cx="1801906" cy="980210"/>
            </a:xfrm>
            <a:custGeom>
              <a:avLst/>
              <a:gdLst>
                <a:gd name="connsiteX0" fmla="*/ 0 w 1049205"/>
                <a:gd name="connsiteY0" fmla="*/ 0 h 1261873"/>
                <a:gd name="connsiteX1" fmla="*/ 1049205 w 1049205"/>
                <a:gd name="connsiteY1" fmla="*/ 0 h 1261873"/>
                <a:gd name="connsiteX2" fmla="*/ 1049205 w 1049205"/>
                <a:gd name="connsiteY2" fmla="*/ 1261873 h 1261873"/>
                <a:gd name="connsiteX3" fmla="*/ 0 w 1049205"/>
                <a:gd name="connsiteY3" fmla="*/ 1261873 h 1261873"/>
                <a:gd name="connsiteX4" fmla="*/ 0 w 1049205"/>
                <a:gd name="connsiteY4" fmla="*/ 0 h 126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205" h="1261873">
                  <a:moveTo>
                    <a:pt x="0" y="0"/>
                  </a:moveTo>
                  <a:lnTo>
                    <a:pt x="1049205" y="0"/>
                  </a:lnTo>
                  <a:lnTo>
                    <a:pt x="1049205" y="1261873"/>
                  </a:lnTo>
                  <a:lnTo>
                    <a:pt x="0" y="1261873"/>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940" tIns="6985" rIns="27940" bIns="6985" numCol="1" spcCol="1270" anchor="ctr" anchorCtr="0">
              <a:noAutofit/>
            </a:bodyPr>
            <a:lstStyle/>
            <a:p>
              <a:pPr marL="171450" indent="-171450" defTabSz="466725">
                <a:lnSpc>
                  <a:spcPct val="90000"/>
                </a:lnSpc>
                <a:spcBef>
                  <a:spcPct val="0"/>
                </a:spcBef>
                <a:spcAft>
                  <a:spcPct val="35000"/>
                </a:spcAft>
                <a:buFont typeface="Arial" panose="020B0604020202020204" pitchFamily="34" charset="0"/>
                <a:buChar char="•"/>
              </a:pPr>
              <a:r>
                <a:rPr lang="es-ES" sz="1050" err="1"/>
                <a:t>Classificació</a:t>
              </a:r>
              <a:r>
                <a:rPr lang="es-ES" sz="1050"/>
                <a:t> de les dades </a:t>
              </a:r>
              <a:r>
                <a:rPr lang="es-ES" sz="1050" err="1"/>
                <a:t>segons</a:t>
              </a:r>
              <a:r>
                <a:rPr lang="es-ES" sz="1050"/>
                <a:t> polítiques de </a:t>
              </a:r>
              <a:r>
                <a:rPr lang="es-ES" sz="1050" err="1"/>
                <a:t>conservació</a:t>
              </a:r>
              <a:r>
                <a:rPr lang="es-ES" sz="1050"/>
                <a:t>/</a:t>
              </a:r>
              <a:r>
                <a:rPr lang="es-ES" sz="1050" err="1"/>
                <a:t>eliminació</a:t>
              </a:r>
              <a:r>
                <a:rPr lang="es-ES" sz="1050"/>
                <a:t>
</a:t>
              </a:r>
              <a:r>
                <a:rPr lang="es-ES" sz="1050" err="1"/>
                <a:t>Classificació</a:t>
              </a:r>
              <a:r>
                <a:rPr lang="es-ES" sz="1050"/>
                <a:t> del </a:t>
              </a:r>
              <a:r>
                <a:rPr lang="es-ES" sz="1050" err="1"/>
                <a:t>nivell</a:t>
              </a:r>
              <a:r>
                <a:rPr lang="es-ES" sz="1050"/>
                <a:t> de </a:t>
              </a:r>
              <a:r>
                <a:rPr lang="es-ES" sz="1050" err="1"/>
                <a:t>protecció</a:t>
              </a:r>
              <a:endParaRPr lang="es-ES" sz="1050"/>
            </a:p>
          </p:txBody>
        </p:sp>
        <p:cxnSp>
          <p:nvCxnSpPr>
            <p:cNvPr id="28" name="Conector angular 28">
              <a:extLst>
                <a:ext uri="{FF2B5EF4-FFF2-40B4-BE49-F238E27FC236}">
                  <a16:creationId xmlns:a16="http://schemas.microsoft.com/office/drawing/2014/main" id="{06E51A53-A5A4-B2AB-B133-050E423A57BA}"/>
                </a:ext>
              </a:extLst>
            </p:cNvPr>
            <p:cNvCxnSpPr/>
            <p:nvPr/>
          </p:nvCxnSpPr>
          <p:spPr>
            <a:xfrm rot="5400000">
              <a:off x="3482788" y="820271"/>
              <a:ext cx="1408176" cy="6583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31">
              <a:extLst>
                <a:ext uri="{FF2B5EF4-FFF2-40B4-BE49-F238E27FC236}">
                  <a16:creationId xmlns:a16="http://schemas.microsoft.com/office/drawing/2014/main" id="{A30BED48-00EE-049D-8D6C-293B8CCCB57A}"/>
                </a:ext>
              </a:extLst>
            </p:cNvPr>
            <p:cNvCxnSpPr/>
            <p:nvPr/>
          </p:nvCxnSpPr>
          <p:spPr>
            <a:xfrm rot="16200000" flipH="1">
              <a:off x="4415387" y="560025"/>
              <a:ext cx="1396701" cy="1208980"/>
            </a:xfrm>
            <a:prstGeom prst="bentConnector3">
              <a:avLst>
                <a:gd name="adj1" fmla="val 4807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30">
              <a:extLst>
                <a:ext uri="{FF2B5EF4-FFF2-40B4-BE49-F238E27FC236}">
                  <a16:creationId xmlns:a16="http://schemas.microsoft.com/office/drawing/2014/main" id="{96873D12-36DF-18B4-0D39-B26A12FB6FB4}"/>
                </a:ext>
              </a:extLst>
            </p:cNvPr>
            <p:cNvCxnSpPr/>
            <p:nvPr/>
          </p:nvCxnSpPr>
          <p:spPr>
            <a:xfrm flipH="1">
              <a:off x="3619948" y="628247"/>
              <a:ext cx="896112" cy="914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Conector angular 56">
              <a:extLst>
                <a:ext uri="{FF2B5EF4-FFF2-40B4-BE49-F238E27FC236}">
                  <a16:creationId xmlns:a16="http://schemas.microsoft.com/office/drawing/2014/main" id="{1E96A6CA-0B80-6E6F-3127-FC0A87FAAD8E}"/>
                </a:ext>
              </a:extLst>
            </p:cNvPr>
            <p:cNvCxnSpPr/>
            <p:nvPr/>
          </p:nvCxnSpPr>
          <p:spPr>
            <a:xfrm rot="16200000" flipH="1">
              <a:off x="3359344" y="1547219"/>
              <a:ext cx="402336" cy="137160"/>
            </a:xfrm>
            <a:prstGeom prst="bentConnector3">
              <a:avLst>
                <a:gd name="adj1" fmla="val 50000"/>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Conector angular 60">
              <a:extLst>
                <a:ext uri="{FF2B5EF4-FFF2-40B4-BE49-F238E27FC236}">
                  <a16:creationId xmlns:a16="http://schemas.microsoft.com/office/drawing/2014/main" id="{2C3B8F3E-DDCC-695C-C0E8-4BB1A2FADDA3}"/>
                </a:ext>
              </a:extLst>
            </p:cNvPr>
            <p:cNvCxnSpPr/>
            <p:nvPr/>
          </p:nvCxnSpPr>
          <p:spPr>
            <a:xfrm rot="5400000">
              <a:off x="1748837" y="1626380"/>
              <a:ext cx="245093" cy="129987"/>
            </a:xfrm>
            <a:prstGeom prst="bentConnector3">
              <a:avLst>
                <a:gd name="adj1" fmla="val 2450"/>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ector angular 61">
              <a:extLst>
                <a:ext uri="{FF2B5EF4-FFF2-40B4-BE49-F238E27FC236}">
                  <a16:creationId xmlns:a16="http://schemas.microsoft.com/office/drawing/2014/main" id="{99AB979F-0655-F991-C6E1-9388CF7FA449}"/>
                </a:ext>
              </a:extLst>
            </p:cNvPr>
            <p:cNvCxnSpPr/>
            <p:nvPr/>
          </p:nvCxnSpPr>
          <p:spPr>
            <a:xfrm>
              <a:off x="4122868" y="1149455"/>
              <a:ext cx="3228191" cy="679345"/>
            </a:xfrm>
            <a:prstGeom prst="bentConnector3">
              <a:avLst>
                <a:gd name="adj1" fmla="val 9998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130">
              <a:extLst>
                <a:ext uri="{FF2B5EF4-FFF2-40B4-BE49-F238E27FC236}">
                  <a16:creationId xmlns:a16="http://schemas.microsoft.com/office/drawing/2014/main" id="{B61E6492-977F-32C6-F1CD-B7DE41E81891}"/>
                </a:ext>
              </a:extLst>
            </p:cNvPr>
            <p:cNvCxnSpPr/>
            <p:nvPr/>
          </p:nvCxnSpPr>
          <p:spPr>
            <a:xfrm flipH="1" flipV="1">
              <a:off x="2025844" y="1987655"/>
              <a:ext cx="1219200" cy="3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Conector recto 69">
              <a:extLst>
                <a:ext uri="{FF2B5EF4-FFF2-40B4-BE49-F238E27FC236}">
                  <a16:creationId xmlns:a16="http://schemas.microsoft.com/office/drawing/2014/main" id="{12684A56-152E-7CF3-F953-010F71885491}"/>
                </a:ext>
              </a:extLst>
            </p:cNvPr>
            <p:cNvCxnSpPr/>
            <p:nvPr/>
          </p:nvCxnSpPr>
          <p:spPr>
            <a:xfrm rot="5400000">
              <a:off x="1645026" y="2496671"/>
              <a:ext cx="1909481" cy="932326"/>
            </a:xfrm>
            <a:prstGeom prst="bentConnector3">
              <a:avLst>
                <a:gd name="adj1" fmla="val 99765"/>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Conector recto 69">
              <a:extLst>
                <a:ext uri="{FF2B5EF4-FFF2-40B4-BE49-F238E27FC236}">
                  <a16:creationId xmlns:a16="http://schemas.microsoft.com/office/drawing/2014/main" id="{FCE4ED79-A685-0E18-62B3-2FE81B466217}"/>
                </a:ext>
              </a:extLst>
            </p:cNvPr>
            <p:cNvCxnSpPr/>
            <p:nvPr/>
          </p:nvCxnSpPr>
          <p:spPr>
            <a:xfrm rot="16200000" flipH="1">
              <a:off x="5070798" y="4255368"/>
              <a:ext cx="496825" cy="350522"/>
            </a:xfrm>
            <a:prstGeom prst="bentConnector3">
              <a:avLst>
                <a:gd name="adj1" fmla="val 90491"/>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Conector recto 69">
              <a:extLst>
                <a:ext uri="{FF2B5EF4-FFF2-40B4-BE49-F238E27FC236}">
                  <a16:creationId xmlns:a16="http://schemas.microsoft.com/office/drawing/2014/main" id="{6804E6D8-8730-CE60-F86D-69038F7787CD}"/>
                </a:ext>
              </a:extLst>
            </p:cNvPr>
            <p:cNvCxnSpPr/>
            <p:nvPr/>
          </p:nvCxnSpPr>
          <p:spPr>
            <a:xfrm rot="10800000" flipV="1">
              <a:off x="6701477" y="4160881"/>
              <a:ext cx="573027" cy="472437"/>
            </a:xfrm>
            <a:prstGeom prst="bentConnector3">
              <a:avLst>
                <a:gd name="adj1" fmla="val -2659"/>
              </a:avLst>
            </a:prstGeom>
            <a:ln>
              <a:prstDash val="sysDash"/>
            </a:ln>
          </p:spPr>
          <p:style>
            <a:lnRef idx="1">
              <a:schemeClr val="accent1"/>
            </a:lnRef>
            <a:fillRef idx="0">
              <a:schemeClr val="accent1"/>
            </a:fillRef>
            <a:effectRef idx="0">
              <a:schemeClr val="accent1"/>
            </a:effectRef>
            <a:fontRef idx="minor">
              <a:schemeClr val="tx1"/>
            </a:fontRef>
          </p:style>
        </p:cxnSp>
        <p:sp>
          <p:nvSpPr>
            <p:cNvPr id="38" name="Forma libre 95">
              <a:extLst>
                <a:ext uri="{FF2B5EF4-FFF2-40B4-BE49-F238E27FC236}">
                  <a16:creationId xmlns:a16="http://schemas.microsoft.com/office/drawing/2014/main" id="{B4EAE59B-8387-2E40-EF36-798148B0BCDA}"/>
                </a:ext>
              </a:extLst>
            </p:cNvPr>
            <p:cNvSpPr/>
            <p:nvPr/>
          </p:nvSpPr>
          <p:spPr>
            <a:xfrm>
              <a:off x="5476809" y="4999708"/>
              <a:ext cx="1165783" cy="60359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A0CA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Referent</a:t>
              </a:r>
              <a:r>
                <a:rPr lang="es-ES" sz="1100"/>
                <a:t>/analista </a:t>
              </a:r>
              <a:r>
                <a:rPr lang="es-ES" sz="1100" err="1"/>
                <a:t>d'àmbit</a:t>
              </a:r>
              <a:endParaRPr lang="es-ES" sz="1100"/>
            </a:p>
          </p:txBody>
        </p:sp>
        <p:sp>
          <p:nvSpPr>
            <p:cNvPr id="39" name="Forma libre 96">
              <a:extLst>
                <a:ext uri="{FF2B5EF4-FFF2-40B4-BE49-F238E27FC236}">
                  <a16:creationId xmlns:a16="http://schemas.microsoft.com/office/drawing/2014/main" id="{858C436C-8C22-9CEE-63AF-F7D8B4D97480}"/>
                </a:ext>
              </a:extLst>
            </p:cNvPr>
            <p:cNvSpPr/>
            <p:nvPr/>
          </p:nvSpPr>
          <p:spPr>
            <a:xfrm>
              <a:off x="5501193" y="5664172"/>
              <a:ext cx="1165783" cy="60359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A0CA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Referent</a:t>
              </a:r>
              <a:r>
                <a:rPr lang="es-ES" sz="1100"/>
                <a:t>/analista </a:t>
              </a:r>
              <a:r>
                <a:rPr lang="es-ES" sz="1100" err="1"/>
                <a:t>d'àmbit</a:t>
              </a:r>
              <a:endParaRPr lang="es-ES" sz="1100"/>
            </a:p>
          </p:txBody>
        </p:sp>
        <p:cxnSp>
          <p:nvCxnSpPr>
            <p:cNvPr id="40" name="Conector recto 69">
              <a:extLst>
                <a:ext uri="{FF2B5EF4-FFF2-40B4-BE49-F238E27FC236}">
                  <a16:creationId xmlns:a16="http://schemas.microsoft.com/office/drawing/2014/main" id="{0EBAFAB4-D9CF-4EF8-84D4-885DCFE65020}"/>
                </a:ext>
              </a:extLst>
            </p:cNvPr>
            <p:cNvCxnSpPr/>
            <p:nvPr/>
          </p:nvCxnSpPr>
          <p:spPr>
            <a:xfrm rot="16200000" flipH="1">
              <a:off x="4994599" y="4773530"/>
              <a:ext cx="691896" cy="381000"/>
            </a:xfrm>
            <a:prstGeom prst="bentConnector3">
              <a:avLst>
                <a:gd name="adj1" fmla="val 101542"/>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Conector recto 69">
              <a:extLst>
                <a:ext uri="{FF2B5EF4-FFF2-40B4-BE49-F238E27FC236}">
                  <a16:creationId xmlns:a16="http://schemas.microsoft.com/office/drawing/2014/main" id="{C81A1BBD-C0B3-ABA5-BAC3-FA8D56CACFE4}"/>
                </a:ext>
              </a:extLst>
            </p:cNvPr>
            <p:cNvCxnSpPr/>
            <p:nvPr/>
          </p:nvCxnSpPr>
          <p:spPr>
            <a:xfrm rot="16200000" flipH="1">
              <a:off x="4991551" y="5437994"/>
              <a:ext cx="691896" cy="381000"/>
            </a:xfrm>
            <a:prstGeom prst="bentConnector3">
              <a:avLst>
                <a:gd name="adj1" fmla="val 101542"/>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 name="Conector recto 69">
              <a:extLst>
                <a:ext uri="{FF2B5EF4-FFF2-40B4-BE49-F238E27FC236}">
                  <a16:creationId xmlns:a16="http://schemas.microsoft.com/office/drawing/2014/main" id="{9ACF4E25-6995-A219-A2DF-544465BE79C0}"/>
                </a:ext>
              </a:extLst>
            </p:cNvPr>
            <p:cNvCxnSpPr/>
            <p:nvPr/>
          </p:nvCxnSpPr>
          <p:spPr>
            <a:xfrm rot="10800000" flipV="1">
              <a:off x="6698429" y="4605889"/>
              <a:ext cx="573027" cy="472437"/>
            </a:xfrm>
            <a:prstGeom prst="bentConnector3">
              <a:avLst>
                <a:gd name="adj1" fmla="val -2659"/>
              </a:avLst>
            </a:prstGeom>
            <a:ln>
              <a:prstDash val="sysDash"/>
            </a:ln>
          </p:spPr>
          <p:style>
            <a:lnRef idx="1">
              <a:schemeClr val="accent1"/>
            </a:lnRef>
            <a:fillRef idx="0">
              <a:schemeClr val="accent1"/>
            </a:fillRef>
            <a:effectRef idx="0">
              <a:schemeClr val="accent1"/>
            </a:effectRef>
            <a:fontRef idx="minor">
              <a:schemeClr val="tx1"/>
            </a:fontRef>
          </p:style>
        </p:cxnSp>
        <p:sp>
          <p:nvSpPr>
            <p:cNvPr id="43" name="Forma libre 12">
              <a:extLst>
                <a:ext uri="{FF2B5EF4-FFF2-40B4-BE49-F238E27FC236}">
                  <a16:creationId xmlns:a16="http://schemas.microsoft.com/office/drawing/2014/main" id="{ED48B7F3-88AB-9D1F-0BE6-CADB692DD8B1}"/>
                </a:ext>
              </a:extLst>
            </p:cNvPr>
            <p:cNvSpPr/>
            <p:nvPr/>
          </p:nvSpPr>
          <p:spPr>
            <a:xfrm>
              <a:off x="6106206" y="4804704"/>
              <a:ext cx="2954422" cy="2002496"/>
            </a:xfrm>
            <a:custGeom>
              <a:avLst/>
              <a:gdLst>
                <a:gd name="connsiteX0" fmla="*/ 0 w 1049205"/>
                <a:gd name="connsiteY0" fmla="*/ 0 h 201197"/>
                <a:gd name="connsiteX1" fmla="*/ 1049205 w 1049205"/>
                <a:gd name="connsiteY1" fmla="*/ 0 h 201197"/>
                <a:gd name="connsiteX2" fmla="*/ 1049205 w 1049205"/>
                <a:gd name="connsiteY2" fmla="*/ 201197 h 201197"/>
                <a:gd name="connsiteX3" fmla="*/ 0 w 1049205"/>
                <a:gd name="connsiteY3" fmla="*/ 201197 h 201197"/>
                <a:gd name="connsiteX4" fmla="*/ 0 w 1049205"/>
                <a:gd name="connsiteY4" fmla="*/ 0 h 20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205" h="201197">
                  <a:moveTo>
                    <a:pt x="0" y="0"/>
                  </a:moveTo>
                  <a:lnTo>
                    <a:pt x="1049205" y="0"/>
                  </a:lnTo>
                  <a:lnTo>
                    <a:pt x="1049205" y="201197"/>
                  </a:lnTo>
                  <a:lnTo>
                    <a:pt x="0" y="201197"/>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7620" rIns="30480" bIns="7620" numCol="1" spcCol="1270" anchor="ctr" anchorCtr="0">
              <a:noAutofit/>
            </a:bodyPr>
            <a:lstStyle/>
            <a:p>
              <a:pPr marL="171450" indent="-171450" defTabSz="533400">
                <a:lnSpc>
                  <a:spcPct val="90000"/>
                </a:lnSpc>
                <a:spcBef>
                  <a:spcPct val="0"/>
                </a:spcBef>
                <a:spcAft>
                  <a:spcPct val="35000"/>
                </a:spcAft>
                <a:buFont typeface="Arial" panose="020B0604020202020204" pitchFamily="34" charset="0"/>
                <a:buChar char="•"/>
              </a:pPr>
              <a:r>
                <a:rPr lang="es-ES" sz="1050"/>
                <a:t>Impulsa l'ús de les dades en la seva àrea de negoci, tant en els tècnics de l'organització com en els tècnics municipals
Compleix amb els requisits del govern de la dada i participa en la construcció dels instruments
Assegura la qualitat i actualització de les dades en el seu àmbit
Identifica necessitats i oportunitats d' ús de les dades per solucionar problemes</a:t>
              </a:r>
            </a:p>
          </p:txBody>
        </p:sp>
        <p:cxnSp>
          <p:nvCxnSpPr>
            <p:cNvPr id="44" name="Conector recto 144">
              <a:extLst>
                <a:ext uri="{FF2B5EF4-FFF2-40B4-BE49-F238E27FC236}">
                  <a16:creationId xmlns:a16="http://schemas.microsoft.com/office/drawing/2014/main" id="{FE16AAEC-3B3F-469F-3930-8209CEC1CF2D}"/>
                </a:ext>
              </a:extLst>
            </p:cNvPr>
            <p:cNvCxnSpPr/>
            <p:nvPr/>
          </p:nvCxnSpPr>
          <p:spPr>
            <a:xfrm flipH="1" flipV="1">
              <a:off x="4562855" y="4865326"/>
              <a:ext cx="591851" cy="71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 name="Conector recto 145">
              <a:extLst>
                <a:ext uri="{FF2B5EF4-FFF2-40B4-BE49-F238E27FC236}">
                  <a16:creationId xmlns:a16="http://schemas.microsoft.com/office/drawing/2014/main" id="{5FAAB800-F5B7-9981-DEEF-577E417571FC}"/>
                </a:ext>
              </a:extLst>
            </p:cNvPr>
            <p:cNvCxnSpPr/>
            <p:nvPr/>
          </p:nvCxnSpPr>
          <p:spPr>
            <a:xfrm flipH="1">
              <a:off x="3980329" y="4113007"/>
              <a:ext cx="1" cy="46616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6" name="Forma libre 41">
              <a:extLst>
                <a:ext uri="{FF2B5EF4-FFF2-40B4-BE49-F238E27FC236}">
                  <a16:creationId xmlns:a16="http://schemas.microsoft.com/office/drawing/2014/main" id="{EA877B60-2ED7-CCC8-E40C-E4BA3E6813C0}"/>
                </a:ext>
              </a:extLst>
            </p:cNvPr>
            <p:cNvSpPr/>
            <p:nvPr/>
          </p:nvSpPr>
          <p:spPr>
            <a:xfrm>
              <a:off x="949881" y="5045517"/>
              <a:ext cx="1165783" cy="603591"/>
            </a:xfrm>
            <a:custGeom>
              <a:avLst/>
              <a:gdLst>
                <a:gd name="connsiteX0" fmla="*/ 0 w 1165783"/>
                <a:gd name="connsiteY0" fmla="*/ 0 h 603591"/>
                <a:gd name="connsiteX1" fmla="*/ 1165783 w 1165783"/>
                <a:gd name="connsiteY1" fmla="*/ 0 h 603591"/>
                <a:gd name="connsiteX2" fmla="*/ 1165783 w 1165783"/>
                <a:gd name="connsiteY2" fmla="*/ 603591 h 603591"/>
                <a:gd name="connsiteX3" fmla="*/ 0 w 1165783"/>
                <a:gd name="connsiteY3" fmla="*/ 603591 h 603591"/>
                <a:gd name="connsiteX4" fmla="*/ 0 w 1165783"/>
                <a:gd name="connsiteY4" fmla="*/ 0 h 60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83" h="603591">
                  <a:moveTo>
                    <a:pt x="0" y="0"/>
                  </a:moveTo>
                  <a:lnTo>
                    <a:pt x="1165783" y="0"/>
                  </a:lnTo>
                  <a:lnTo>
                    <a:pt x="1165783" y="603591"/>
                  </a:lnTo>
                  <a:lnTo>
                    <a:pt x="0" y="603591"/>
                  </a:lnTo>
                  <a:lnTo>
                    <a:pt x="0" y="0"/>
                  </a:lnTo>
                  <a:close/>
                </a:path>
              </a:pathLst>
            </a:custGeom>
            <a:solidFill>
              <a:srgbClr val="A0CA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85173" numCol="1" spcCol="1270" anchor="ctr" anchorCtr="0">
              <a:noAutofit/>
            </a:bodyPr>
            <a:lstStyle/>
            <a:p>
              <a:pPr algn="ctr" defTabSz="533400">
                <a:lnSpc>
                  <a:spcPct val="90000"/>
                </a:lnSpc>
                <a:spcBef>
                  <a:spcPct val="0"/>
                </a:spcBef>
                <a:spcAft>
                  <a:spcPct val="35000"/>
                </a:spcAft>
              </a:pPr>
              <a:r>
                <a:rPr lang="es-ES" sz="1100" err="1"/>
                <a:t>Ètica</a:t>
              </a:r>
              <a:r>
                <a:rPr lang="es-ES" sz="1100"/>
                <a:t> i </a:t>
              </a:r>
              <a:r>
                <a:rPr lang="es-ES" sz="1100" err="1"/>
                <a:t>privacitat</a:t>
              </a:r>
              <a:endParaRPr lang="es-ES" sz="1100"/>
            </a:p>
          </p:txBody>
        </p:sp>
        <p:sp>
          <p:nvSpPr>
            <p:cNvPr id="47" name="Forma libre 42">
              <a:extLst>
                <a:ext uri="{FF2B5EF4-FFF2-40B4-BE49-F238E27FC236}">
                  <a16:creationId xmlns:a16="http://schemas.microsoft.com/office/drawing/2014/main" id="{2A3E1B30-A872-6995-B6C0-4407B4F06F19}"/>
                </a:ext>
              </a:extLst>
            </p:cNvPr>
            <p:cNvSpPr/>
            <p:nvPr/>
          </p:nvSpPr>
          <p:spPr>
            <a:xfrm>
              <a:off x="1021976" y="5398810"/>
              <a:ext cx="1882590" cy="1459190"/>
            </a:xfrm>
            <a:custGeom>
              <a:avLst/>
              <a:gdLst>
                <a:gd name="connsiteX0" fmla="*/ 0 w 1049205"/>
                <a:gd name="connsiteY0" fmla="*/ 0 h 1261873"/>
                <a:gd name="connsiteX1" fmla="*/ 1049205 w 1049205"/>
                <a:gd name="connsiteY1" fmla="*/ 0 h 1261873"/>
                <a:gd name="connsiteX2" fmla="*/ 1049205 w 1049205"/>
                <a:gd name="connsiteY2" fmla="*/ 1261873 h 1261873"/>
                <a:gd name="connsiteX3" fmla="*/ 0 w 1049205"/>
                <a:gd name="connsiteY3" fmla="*/ 1261873 h 1261873"/>
                <a:gd name="connsiteX4" fmla="*/ 0 w 1049205"/>
                <a:gd name="connsiteY4" fmla="*/ 0 h 126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205" h="1261873">
                  <a:moveTo>
                    <a:pt x="0" y="0"/>
                  </a:moveTo>
                  <a:lnTo>
                    <a:pt x="1049205" y="0"/>
                  </a:lnTo>
                  <a:lnTo>
                    <a:pt x="1049205" y="1261873"/>
                  </a:lnTo>
                  <a:lnTo>
                    <a:pt x="0" y="1261873"/>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940" tIns="6985" rIns="27940" bIns="6985" numCol="1" spcCol="1270" anchor="ctr" anchorCtr="0">
              <a:noAutofit/>
            </a:bodyPr>
            <a:lstStyle/>
            <a:p>
              <a:pPr marL="171450" indent="-171450" defTabSz="466725">
                <a:lnSpc>
                  <a:spcPct val="90000"/>
                </a:lnSpc>
                <a:spcBef>
                  <a:spcPct val="0"/>
                </a:spcBef>
                <a:spcAft>
                  <a:spcPct val="35000"/>
                </a:spcAft>
                <a:buFont typeface="Arial" panose="020B0604020202020204" pitchFamily="34" charset="0"/>
                <a:buChar char="•"/>
              </a:pPr>
              <a:r>
                <a:rPr lang="es-ES" sz="1050" err="1"/>
                <a:t>Criteris</a:t>
              </a:r>
              <a:r>
                <a:rPr lang="es-ES" sz="1050"/>
                <a:t> i </a:t>
              </a:r>
              <a:r>
                <a:rPr lang="es-ES" sz="1050" err="1"/>
                <a:t>instruccions</a:t>
              </a:r>
              <a:r>
                <a:rPr lang="es-ES" sz="1050"/>
                <a:t> sobre el </a:t>
              </a:r>
              <a:r>
                <a:rPr lang="es-ES" sz="1050" err="1"/>
                <a:t>tractament</a:t>
              </a:r>
              <a:r>
                <a:rPr lang="es-ES" sz="1050"/>
                <a:t> de dades </a:t>
              </a:r>
              <a:r>
                <a:rPr lang="es-ES" sz="1050" err="1"/>
                <a:t>personals</a:t>
              </a:r>
              <a:r>
                <a:rPr lang="es-ES" sz="1050"/>
                <a:t>
</a:t>
              </a:r>
              <a:r>
                <a:rPr lang="es-ES" sz="1050" err="1"/>
                <a:t>Analitzar</a:t>
              </a:r>
              <a:r>
                <a:rPr lang="es-ES" sz="1050"/>
                <a:t> </a:t>
              </a:r>
              <a:r>
                <a:rPr lang="es-ES" sz="1050" err="1"/>
                <a:t>els</a:t>
              </a:r>
              <a:r>
                <a:rPr lang="es-ES" sz="1050"/>
                <a:t> riscos en l' </a:t>
              </a:r>
              <a:r>
                <a:rPr lang="es-ES" sz="1050" err="1"/>
                <a:t>automatització</a:t>
              </a:r>
              <a:r>
                <a:rPr lang="es-ES" sz="1050"/>
                <a:t>, </a:t>
              </a:r>
              <a:r>
                <a:rPr lang="es-ES" sz="1050" err="1"/>
                <a:t>big</a:t>
              </a:r>
              <a:r>
                <a:rPr lang="es-ES" sz="1050"/>
                <a:t> data i IA
Ajustar a la </a:t>
              </a:r>
              <a:r>
                <a:rPr lang="es-ES" sz="1050" err="1"/>
                <a:t>legalitat</a:t>
              </a:r>
              <a:r>
                <a:rPr lang="es-ES" sz="1050"/>
                <a:t> el </a:t>
              </a:r>
              <a:r>
                <a:rPr lang="es-ES" sz="1050" err="1"/>
                <a:t>tractament</a:t>
              </a:r>
              <a:r>
                <a:rPr lang="es-ES" sz="1050"/>
                <a:t> de les dades </a:t>
              </a:r>
              <a:r>
                <a:rPr lang="es-ES" sz="1050" err="1"/>
                <a:t>massives</a:t>
              </a:r>
              <a:endParaRPr lang="es-ES" sz="1050"/>
            </a:p>
          </p:txBody>
        </p:sp>
        <p:cxnSp>
          <p:nvCxnSpPr>
            <p:cNvPr id="48" name="Conector recto 69">
              <a:extLst>
                <a:ext uri="{FF2B5EF4-FFF2-40B4-BE49-F238E27FC236}">
                  <a16:creationId xmlns:a16="http://schemas.microsoft.com/office/drawing/2014/main" id="{CB9B4FB9-E42C-6DD4-8750-EE097C094206}"/>
                </a:ext>
              </a:extLst>
            </p:cNvPr>
            <p:cNvCxnSpPr/>
            <p:nvPr/>
          </p:nvCxnSpPr>
          <p:spPr>
            <a:xfrm rot="5400000">
              <a:off x="1927412" y="4123765"/>
              <a:ext cx="1317816" cy="941297"/>
            </a:xfrm>
            <a:prstGeom prst="bentConnector3">
              <a:avLst>
                <a:gd name="adj1" fmla="val 98980"/>
              </a:avLst>
            </a:prstGeom>
            <a:ln>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014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28DE-DCAE-5109-C446-B8EAAF0AF4DB}"/>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35861A5D-770D-EC2D-324E-F6637DA43906}"/>
              </a:ext>
            </a:extLst>
          </p:cNvPr>
          <p:cNvSpPr txBox="1"/>
          <p:nvPr/>
        </p:nvSpPr>
        <p:spPr>
          <a:xfrm>
            <a:off x="394854" y="1152521"/>
            <a:ext cx="4729610" cy="1723549"/>
          </a:xfrm>
          <a:prstGeom prst="rect">
            <a:avLst/>
          </a:prstGeom>
          <a:noFill/>
        </p:spPr>
        <p:txBody>
          <a:bodyPr wrap="square">
            <a:spAutoFit/>
          </a:bodyPr>
          <a:lstStyle/>
          <a:p>
            <a:pPr>
              <a:spcAft>
                <a:spcPts val="1200"/>
              </a:spcAft>
            </a:pPr>
            <a:r>
              <a:rPr lang="ca-ES" sz="3200" b="1">
                <a:solidFill>
                  <a:srgbClr val="003371"/>
                </a:solidFill>
                <a:latin typeface="Arial" panose="020B0604020202020204" pitchFamily="34" charset="0"/>
                <a:cs typeface="Arial" panose="020B0604020202020204" pitchFamily="34" charset="0"/>
              </a:rPr>
              <a:t>Què ofereix la DIBA en govern de la dada? </a:t>
            </a:r>
          </a:p>
          <a:p>
            <a:pPr>
              <a:spcAft>
                <a:spcPts val="1200"/>
              </a:spcAft>
            </a:pPr>
            <a:endParaRPr lang="ca-ES" sz="3200" b="1">
              <a:solidFill>
                <a:srgbClr val="003371"/>
              </a:solidFill>
              <a:latin typeface="Arial" panose="020B0604020202020204" pitchFamily="34" charset="0"/>
              <a:cs typeface="Arial" panose="020B0604020202020204" pitchFamily="34" charset="0"/>
            </a:endParaRPr>
          </a:p>
        </p:txBody>
      </p:sp>
      <p:pic>
        <p:nvPicPr>
          <p:cNvPr id="7" name="Gràfic 6">
            <a:extLst>
              <a:ext uri="{FF2B5EF4-FFF2-40B4-BE49-F238E27FC236}">
                <a16:creationId xmlns:a16="http://schemas.microsoft.com/office/drawing/2014/main" id="{E1340FD9-E473-5DCB-D294-A96B530096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210" y="370919"/>
            <a:ext cx="1234375" cy="471736"/>
          </a:xfrm>
          <a:prstGeom prst="rect">
            <a:avLst/>
          </a:prstGeom>
        </p:spPr>
      </p:pic>
      <p:pic>
        <p:nvPicPr>
          <p:cNvPr id="8" name="Gràfic 7">
            <a:extLst>
              <a:ext uri="{FF2B5EF4-FFF2-40B4-BE49-F238E27FC236}">
                <a16:creationId xmlns:a16="http://schemas.microsoft.com/office/drawing/2014/main" id="{F2FC6415-8DEB-60DC-D1E3-6C9B08358A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5891" y="361957"/>
            <a:ext cx="1459899" cy="480698"/>
          </a:xfrm>
          <a:prstGeom prst="rect">
            <a:avLst/>
          </a:prstGeom>
        </p:spPr>
      </p:pic>
      <p:pic>
        <p:nvPicPr>
          <p:cNvPr id="9" name="Gràfic 8">
            <a:extLst>
              <a:ext uri="{FF2B5EF4-FFF2-40B4-BE49-F238E27FC236}">
                <a16:creationId xmlns:a16="http://schemas.microsoft.com/office/drawing/2014/main" id="{687F0E46-C8F9-43BA-425C-54D51B9F82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318" y="1032786"/>
            <a:ext cx="11398827" cy="119735"/>
          </a:xfrm>
          <a:prstGeom prst="rect">
            <a:avLst/>
          </a:prstGeom>
        </p:spPr>
      </p:pic>
      <p:sp>
        <p:nvSpPr>
          <p:cNvPr id="19" name="QuadreDeText 18">
            <a:extLst>
              <a:ext uri="{FF2B5EF4-FFF2-40B4-BE49-F238E27FC236}">
                <a16:creationId xmlns:a16="http://schemas.microsoft.com/office/drawing/2014/main" id="{A885D4AF-8710-60F7-B611-9DFEB044E795}"/>
              </a:ext>
            </a:extLst>
          </p:cNvPr>
          <p:cNvSpPr txBox="1"/>
          <p:nvPr/>
        </p:nvSpPr>
        <p:spPr>
          <a:xfrm>
            <a:off x="541052" y="2830733"/>
            <a:ext cx="6094428" cy="369332"/>
          </a:xfrm>
          <a:prstGeom prst="rect">
            <a:avLst/>
          </a:prstGeom>
          <a:noFill/>
        </p:spPr>
        <p:txBody>
          <a:bodyPr wrap="square">
            <a:spAutoFit/>
          </a:bodyPr>
          <a:lstStyle/>
          <a:p>
            <a:pPr>
              <a:spcAft>
                <a:spcPts val="1200"/>
              </a:spcAft>
            </a:pPr>
            <a:r>
              <a:rPr lang="ca-ES" sz="1800" b="1">
                <a:solidFill>
                  <a:srgbClr val="003371"/>
                </a:solidFill>
                <a:latin typeface="Arial" panose="020B0604020202020204" pitchFamily="34" charset="0"/>
                <a:cs typeface="Arial" panose="020B0604020202020204" pitchFamily="34" charset="0"/>
              </a:rPr>
              <a:t>Àmbit municipal</a:t>
            </a:r>
          </a:p>
        </p:txBody>
      </p:sp>
      <p:sp>
        <p:nvSpPr>
          <p:cNvPr id="21" name="QuadreDeText 20">
            <a:extLst>
              <a:ext uri="{FF2B5EF4-FFF2-40B4-BE49-F238E27FC236}">
                <a16:creationId xmlns:a16="http://schemas.microsoft.com/office/drawing/2014/main" id="{23380034-3D24-AB6E-1833-8FEB1368A9C4}"/>
              </a:ext>
            </a:extLst>
          </p:cNvPr>
          <p:cNvSpPr txBox="1"/>
          <p:nvPr/>
        </p:nvSpPr>
        <p:spPr>
          <a:xfrm>
            <a:off x="4640345" y="3429000"/>
            <a:ext cx="7284562" cy="3033587"/>
          </a:xfrm>
          <a:prstGeom prst="rect">
            <a:avLst/>
          </a:prstGeom>
          <a:noFill/>
        </p:spPr>
        <p:txBody>
          <a:bodyPr wrap="square">
            <a:spAutoFit/>
          </a:bodyPr>
          <a:lstStyle/>
          <a:p>
            <a:pPr>
              <a:lnSpc>
                <a:spcPct val="115000"/>
              </a:lnSpc>
              <a:spcAft>
                <a:spcPts val="1000"/>
              </a:spcAft>
              <a:buNone/>
            </a:pPr>
            <a:r>
              <a:rPr lang="es-ES" sz="2800" err="1">
                <a:effectLst/>
                <a:latin typeface="Arial" panose="020B0604020202020204" pitchFamily="34" charset="0"/>
                <a:ea typeface="MS Mincho" panose="02020609040205080304" pitchFamily="49" charset="-128"/>
                <a:cs typeface="Times New Roman" panose="02020603050405020304" pitchFamily="18" charset="0"/>
              </a:rPr>
              <a:t>Local.iA</a:t>
            </a:r>
            <a:r>
              <a:rPr lang="es-ES" sz="2800">
                <a:effectLst/>
                <a:latin typeface="Arial" panose="020B0604020202020204" pitchFamily="34" charset="0"/>
                <a:ea typeface="MS Mincho" panose="02020609040205080304" pitchFamily="49" charset="-128"/>
                <a:cs typeface="Times New Roman" panose="02020603050405020304" pitchFamily="18" charset="0"/>
              </a:rPr>
              <a:t> </a:t>
            </a:r>
            <a:r>
              <a:rPr lang="es-ES" sz="2800" err="1">
                <a:effectLst/>
                <a:latin typeface="Arial" panose="020B0604020202020204" pitchFamily="34" charset="0"/>
                <a:ea typeface="MS Mincho" panose="02020609040205080304" pitchFamily="49" charset="-128"/>
                <a:cs typeface="Times New Roman" panose="02020603050405020304" pitchFamily="18" charset="0"/>
              </a:rPr>
              <a:t>és</a:t>
            </a:r>
            <a:r>
              <a:rPr lang="es-ES" sz="2800">
                <a:effectLst/>
                <a:latin typeface="Arial" panose="020B0604020202020204" pitchFamily="34" charset="0"/>
                <a:ea typeface="MS Mincho" panose="02020609040205080304" pitchFamily="49" charset="-128"/>
                <a:cs typeface="Times New Roman" panose="02020603050405020304" pitchFamily="18" charset="0"/>
              </a:rPr>
              <a:t> un ecosistema de </a:t>
            </a:r>
            <a:r>
              <a:rPr lang="es-ES" sz="2800" b="1" err="1">
                <a:effectLst/>
                <a:latin typeface="Arial" panose="020B0604020202020204" pitchFamily="34" charset="0"/>
                <a:ea typeface="MS Mincho" panose="02020609040205080304" pitchFamily="49" charset="-128"/>
                <a:cs typeface="Times New Roman" panose="02020603050405020304" pitchFamily="18" charset="0"/>
              </a:rPr>
              <a:t>serveis</a:t>
            </a:r>
            <a:r>
              <a:rPr lang="es-ES" sz="2800">
                <a:effectLst/>
                <a:latin typeface="Arial" panose="020B0604020202020204" pitchFamily="34" charset="0"/>
                <a:ea typeface="MS Mincho" panose="02020609040205080304" pitchFamily="49" charset="-128"/>
                <a:cs typeface="Times New Roman" panose="02020603050405020304" pitchFamily="18" charset="0"/>
              </a:rPr>
              <a:t> i </a:t>
            </a:r>
            <a:r>
              <a:rPr lang="es-ES" sz="2800" b="1">
                <a:effectLst/>
                <a:latin typeface="Arial" panose="020B0604020202020204" pitchFamily="34" charset="0"/>
                <a:ea typeface="MS Mincho" panose="02020609040205080304" pitchFamily="49" charset="-128"/>
                <a:cs typeface="Times New Roman" panose="02020603050405020304" pitchFamily="18" charset="0"/>
              </a:rPr>
              <a:t>recursos</a:t>
            </a:r>
            <a:r>
              <a:rPr lang="es-ES" sz="2800">
                <a:effectLst/>
                <a:latin typeface="Arial" panose="020B0604020202020204" pitchFamily="34" charset="0"/>
                <a:ea typeface="MS Mincho" panose="02020609040205080304" pitchFamily="49" charset="-128"/>
                <a:cs typeface="Times New Roman" panose="02020603050405020304" pitchFamily="18" charset="0"/>
              </a:rPr>
              <a:t> </a:t>
            </a:r>
            <a:r>
              <a:rPr lang="es-ES" sz="2800" err="1">
                <a:effectLst/>
                <a:latin typeface="Arial" panose="020B0604020202020204" pitchFamily="34" charset="0"/>
                <a:ea typeface="MS Mincho" panose="02020609040205080304" pitchFamily="49" charset="-128"/>
                <a:cs typeface="Times New Roman" panose="02020603050405020304" pitchFamily="18" charset="0"/>
              </a:rPr>
              <a:t>gratuïts</a:t>
            </a:r>
            <a:r>
              <a:rPr lang="es-ES" sz="2800">
                <a:effectLst/>
                <a:latin typeface="Arial" panose="020B0604020202020204" pitchFamily="34" charset="0"/>
                <a:ea typeface="MS Mincho" panose="02020609040205080304" pitchFamily="49" charset="-128"/>
                <a:cs typeface="Times New Roman" panose="02020603050405020304" pitchFamily="18" charset="0"/>
              </a:rPr>
              <a:t> i </a:t>
            </a:r>
            <a:r>
              <a:rPr lang="es-ES" sz="2800" b="1" err="1">
                <a:effectLst/>
                <a:latin typeface="Arial" panose="020B0604020202020204" pitchFamily="34" charset="0"/>
                <a:ea typeface="MS Mincho" panose="02020609040205080304" pitchFamily="49" charset="-128"/>
                <a:cs typeface="Times New Roman" panose="02020603050405020304" pitchFamily="18" charset="0"/>
              </a:rPr>
              <a:t>oberts</a:t>
            </a:r>
            <a:r>
              <a:rPr lang="es-ES" sz="2800">
                <a:effectLst/>
                <a:latin typeface="Arial" panose="020B0604020202020204" pitchFamily="34" charset="0"/>
                <a:ea typeface="MS Mincho" panose="02020609040205080304" pitchFamily="49" charset="-128"/>
                <a:cs typeface="Times New Roman" panose="02020603050405020304" pitchFamily="18" charset="0"/>
              </a:rPr>
              <a:t> que impulsen el </a:t>
            </a:r>
            <a:r>
              <a:rPr lang="es-ES" sz="2800" err="1">
                <a:effectLst/>
                <a:latin typeface="Arial" panose="020B0604020202020204" pitchFamily="34" charset="0"/>
                <a:ea typeface="MS Mincho" panose="02020609040205080304" pitchFamily="49" charset="-128"/>
                <a:cs typeface="Times New Roman" panose="02020603050405020304" pitchFamily="18" charset="0"/>
              </a:rPr>
              <a:t>desplegament</a:t>
            </a:r>
            <a:r>
              <a:rPr lang="es-ES" sz="2800">
                <a:effectLst/>
                <a:latin typeface="Arial" panose="020B0604020202020204" pitchFamily="34" charset="0"/>
                <a:ea typeface="MS Mincho" panose="02020609040205080304" pitchFamily="49" charset="-128"/>
                <a:cs typeface="Times New Roman" panose="02020603050405020304" pitchFamily="18" charset="0"/>
              </a:rPr>
              <a:t> de les </a:t>
            </a:r>
            <a:r>
              <a:rPr lang="es-ES" sz="2800" err="1">
                <a:effectLst/>
                <a:latin typeface="Arial" panose="020B0604020202020204" pitchFamily="34" charset="0"/>
                <a:ea typeface="MS Mincho" panose="02020609040205080304" pitchFamily="49" charset="-128"/>
                <a:cs typeface="Times New Roman" panose="02020603050405020304" pitchFamily="18" charset="0"/>
              </a:rPr>
              <a:t>administracions</a:t>
            </a:r>
            <a:r>
              <a:rPr lang="es-ES" sz="2800">
                <a:effectLst/>
                <a:latin typeface="Arial" panose="020B0604020202020204" pitchFamily="34" charset="0"/>
                <a:ea typeface="MS Mincho" panose="02020609040205080304" pitchFamily="49" charset="-128"/>
                <a:cs typeface="Times New Roman" panose="02020603050405020304" pitchFamily="18" charset="0"/>
              </a:rPr>
              <a:t> </a:t>
            </a:r>
            <a:r>
              <a:rPr lang="es-ES" sz="2800" err="1">
                <a:effectLst/>
                <a:latin typeface="Arial" panose="020B0604020202020204" pitchFamily="34" charset="0"/>
                <a:ea typeface="MS Mincho" panose="02020609040205080304" pitchFamily="49" charset="-128"/>
                <a:cs typeface="Times New Roman" panose="02020603050405020304" pitchFamily="18" charset="0"/>
              </a:rPr>
              <a:t>locals</a:t>
            </a:r>
            <a:r>
              <a:rPr lang="es-ES" sz="2800">
                <a:effectLst/>
                <a:latin typeface="Arial" panose="020B0604020202020204" pitchFamily="34" charset="0"/>
                <a:ea typeface="MS Mincho" panose="02020609040205080304" pitchFamily="49" charset="-128"/>
                <a:cs typeface="Times New Roman" panose="02020603050405020304" pitchFamily="18" charset="0"/>
              </a:rPr>
              <a:t> del </a:t>
            </a:r>
            <a:r>
              <a:rPr lang="es-ES" sz="2800" b="1" err="1">
                <a:effectLst/>
                <a:latin typeface="Arial" panose="020B0604020202020204" pitchFamily="34" charset="0"/>
                <a:ea typeface="MS Mincho" panose="02020609040205080304" pitchFamily="49" charset="-128"/>
                <a:cs typeface="Times New Roman" panose="02020603050405020304" pitchFamily="18" charset="0"/>
              </a:rPr>
              <a:t>govern</a:t>
            </a:r>
            <a:r>
              <a:rPr lang="es-ES" sz="2800" b="1">
                <a:effectLst/>
                <a:latin typeface="Arial" panose="020B0604020202020204" pitchFamily="34" charset="0"/>
                <a:ea typeface="MS Mincho" panose="02020609040205080304" pitchFamily="49" charset="-128"/>
                <a:cs typeface="Times New Roman" panose="02020603050405020304" pitchFamily="18" charset="0"/>
              </a:rPr>
              <a:t> de la dada </a:t>
            </a:r>
            <a:r>
              <a:rPr lang="es-ES" sz="2800">
                <a:effectLst/>
                <a:latin typeface="Arial" panose="020B0604020202020204" pitchFamily="34" charset="0"/>
                <a:ea typeface="MS Mincho" panose="02020609040205080304" pitchFamily="49" charset="-128"/>
                <a:cs typeface="Times New Roman" panose="02020603050405020304" pitchFamily="18" charset="0"/>
              </a:rPr>
              <a:t>i </a:t>
            </a:r>
            <a:r>
              <a:rPr lang="es-ES" sz="2800" err="1">
                <a:effectLst/>
                <a:latin typeface="Arial" panose="020B0604020202020204" pitchFamily="34" charset="0"/>
                <a:ea typeface="MS Mincho" panose="02020609040205080304" pitchFamily="49" charset="-128"/>
                <a:cs typeface="Times New Roman" panose="02020603050405020304" pitchFamily="18" charset="0"/>
              </a:rPr>
              <a:t>d’una</a:t>
            </a:r>
            <a:r>
              <a:rPr lang="es-ES" sz="2800">
                <a:effectLst/>
                <a:latin typeface="Arial" panose="020B0604020202020204" pitchFamily="34" charset="0"/>
                <a:ea typeface="MS Mincho" panose="02020609040205080304" pitchFamily="49" charset="-128"/>
                <a:cs typeface="Times New Roman" panose="02020603050405020304" pitchFamily="18" charset="0"/>
              </a:rPr>
              <a:t> </a:t>
            </a:r>
            <a:r>
              <a:rPr lang="es-ES" sz="2800" b="1">
                <a:effectLst/>
                <a:latin typeface="Arial" panose="020B0604020202020204" pitchFamily="34" charset="0"/>
                <a:ea typeface="MS Mincho" panose="02020609040205080304" pitchFamily="49" charset="-128"/>
                <a:cs typeface="Times New Roman" panose="02020603050405020304" pitchFamily="18" charset="0"/>
              </a:rPr>
              <a:t>IA pública, sostenible, segura, ética, </a:t>
            </a:r>
            <a:r>
              <a:rPr lang="es-ES" sz="2800" b="1" err="1">
                <a:effectLst/>
                <a:latin typeface="Arial" panose="020B0604020202020204" pitchFamily="34" charset="0"/>
                <a:ea typeface="MS Mincho" panose="02020609040205080304" pitchFamily="49" charset="-128"/>
                <a:cs typeface="Times New Roman" panose="02020603050405020304" pitchFamily="18" charset="0"/>
              </a:rPr>
              <a:t>transparent</a:t>
            </a:r>
            <a:r>
              <a:rPr lang="es-ES" sz="2800" b="1">
                <a:effectLst/>
                <a:latin typeface="Arial" panose="020B0604020202020204" pitchFamily="34" charset="0"/>
                <a:ea typeface="MS Mincho" panose="02020609040205080304" pitchFamily="49" charset="-128"/>
                <a:cs typeface="Times New Roman" panose="02020603050405020304" pitchFamily="18" charset="0"/>
              </a:rPr>
              <a:t> i explicable</a:t>
            </a:r>
            <a:r>
              <a:rPr lang="es-ES" sz="2800">
                <a:effectLst/>
                <a:latin typeface="Arial" panose="020B0604020202020204" pitchFamily="34" charset="0"/>
                <a:ea typeface="MS Mincho" panose="02020609040205080304" pitchFamily="49" charset="-128"/>
                <a:cs typeface="Times New Roman" panose="02020603050405020304" pitchFamily="18" charset="0"/>
              </a:rPr>
              <a:t>. </a:t>
            </a:r>
            <a:endParaRPr lang="ca-ES" sz="2800">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22" name="Imatge 21">
            <a:extLst>
              <a:ext uri="{FF2B5EF4-FFF2-40B4-BE49-F238E27FC236}">
                <a16:creationId xmlns:a16="http://schemas.microsoft.com/office/drawing/2014/main" id="{E24D7D50-0FAC-58BF-3747-502DE05D6B73}"/>
              </a:ext>
            </a:extLst>
          </p:cNvPr>
          <p:cNvPicPr>
            <a:picLocks noChangeAspect="1"/>
          </p:cNvPicPr>
          <p:nvPr/>
        </p:nvPicPr>
        <p:blipFill>
          <a:blip r:embed="rId9"/>
          <a:srcRect l="27745" t="32027" r="47240" b="44554"/>
          <a:stretch>
            <a:fillRect/>
          </a:stretch>
        </p:blipFill>
        <p:spPr>
          <a:xfrm>
            <a:off x="6364205" y="1550164"/>
            <a:ext cx="3298269" cy="1764369"/>
          </a:xfrm>
          <a:prstGeom prst="rect">
            <a:avLst/>
          </a:prstGeom>
        </p:spPr>
      </p:pic>
    </p:spTree>
    <p:extLst>
      <p:ext uri="{BB962C8B-B14F-4D97-AF65-F5344CB8AC3E}">
        <p14:creationId xmlns:p14="http://schemas.microsoft.com/office/powerpoint/2010/main" val="31720063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26f493-799b-4aa1-8428-c8cf02205c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349C6FB71CB6549B541F6AD2E70085F" ma:contentTypeVersion="11" ma:contentTypeDescription="Crear nuevo documento." ma:contentTypeScope="" ma:versionID="d02b3b7e30fb013179d0ed958d83925e">
  <xsd:schema xmlns:xsd="http://www.w3.org/2001/XMLSchema" xmlns:xs="http://www.w3.org/2001/XMLSchema" xmlns:p="http://schemas.microsoft.com/office/2006/metadata/properties" xmlns:ns2="d526f493-799b-4aa1-8428-c8cf02205c74" targetNamespace="http://schemas.microsoft.com/office/2006/metadata/properties" ma:root="true" ma:fieldsID="488186d1d8cdc571b46e21462142b1c2" ns2:_="">
    <xsd:import namespace="d526f493-799b-4aa1-8428-c8cf02205c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6f493-799b-4aa1-8428-c8cf02205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50028fe1-31b5-4904-8097-8e5e2258eb0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FC3389-EBC7-4ACE-8AC3-8E85645F5ECD}">
  <ds:schemaRefs>
    <ds:schemaRef ds:uri="http://purl.org/dc/elements/1.1/"/>
    <ds:schemaRef ds:uri="http://schemas.microsoft.com/office/2006/metadata/properties"/>
    <ds:schemaRef ds:uri="d526f493-799b-4aa1-8428-c8cf02205c74"/>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6268CE-A82A-4F07-BE5E-E8EF92BDD1AB}">
  <ds:schemaRefs>
    <ds:schemaRef ds:uri="d526f493-799b-4aa1-8428-c8cf02205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0D7909-2977-46BA-9CFB-D9CCEA6EA4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1504</TotalTime>
  <Words>1662</Words>
  <Application>Microsoft Office PowerPoint</Application>
  <PresentationFormat>Widescreen</PresentationFormat>
  <Paragraphs>173</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CELMA DOMENECH, JORGE</dc:creator>
  <cp:lastModifiedBy>lorentemm
</cp:lastModifiedBy>
  <cp:revision>3</cp:revision>
  <dcterms:created xsi:type="dcterms:W3CDTF">2025-10-16T10:54:13Z</dcterms:created>
  <dcterms:modified xsi:type="dcterms:W3CDTF">2026-01-24T17:28:42Z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0x0101007349C6FB71CB6549B541F6AD2E70085F</vt:lpwstr>
  </property>
  <property fmtid="{D5CDD505-2E9C-101B-9397-08002B2CF9AE}" pid="3" name="MediaServiceImageTags">
    <vt:lpwstr/>
  </property>
</Properties>
</file>