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57" r:id="rId3"/>
    <p:sldId id="271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1" r:id="rId12"/>
    <p:sldId id="256" r:id="rId13"/>
    <p:sldId id="282" r:id="rId14"/>
    <p:sldId id="280" r:id="rId15"/>
    <p:sldId id="284" r:id="rId16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82437-D84D-43EA-982F-01BB92171FFA}" type="datetimeFigureOut">
              <a:rPr lang="ca-ES" smtClean="0"/>
              <a:t>21/10/2019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0048E-A4AD-45C5-98B5-B142FAF32B7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6954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78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A2DE0D7-C848-4B9D-B14B-EBC0C33F3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F4ABF465-F6B9-4067-8E73-215BA8AE7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4D30A6A1-1F6C-4471-86AA-EE66B71D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2-5129-43A7-8225-B288F6EF99B4}" type="datetimeFigureOut">
              <a:rPr lang="ca-ES" smtClean="0"/>
              <a:t>21/10/2019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96241561-5F41-4901-87DB-CB106512D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A38D00BC-AC88-4C2E-BEFC-BD120119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6B86-44A9-4ED9-AD3D-6F017F0A923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5603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D712FD87-D710-49A6-92AD-B7DF50E775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08BB98B6-19A7-40B1-9A98-973D968DE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1D444001-4483-46A4-B032-337552FB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2-5129-43A7-8225-B288F6EF99B4}" type="datetimeFigureOut">
              <a:rPr lang="ca-ES" smtClean="0"/>
              <a:t>21/10/2019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8314C2E-BDDF-4156-A362-1985114F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111C7B38-F8F0-4BD0-A273-3F84FAEB3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6B86-44A9-4ED9-AD3D-6F017F0A923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50471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2991F6B-341D-43A5-BAB1-9C8140457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6EF86753-2AB1-4A90-B970-A8B492D35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3AA73325-FE57-4692-A3F5-1C462D9B0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326D-6046-451D-97A4-C2A5D157A3D1}" type="datetimeFigureOut">
              <a:rPr lang="ca-ES" smtClean="0"/>
              <a:t>21/10/2019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7741399-ACA9-46A2-B0BB-38B198858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810F082B-7A09-45E2-9A4D-FA9745785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77DB-167F-4A63-BBB6-40E11A4228B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96283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23ECE3E-429E-4486-85A2-7E697F8E3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A0045E02-9416-466C-A396-1F499CB30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336A3E72-5865-4104-9081-0B8F8FD0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7BEA5-4164-41BC-A5CD-946DB0CAF029}" type="datetimeFigureOut">
              <a:rPr lang="ca-ES" smtClean="0"/>
              <a:t>21/10/2019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465F4E0-704E-48C4-A753-3F888191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0857F67-1221-4FE1-B92B-CF01D6F3C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CD8C04-2D5F-487D-BC96-B7AB4BEDCFD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57480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65E9A0C-85D9-408E-B287-9A358CE1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FCB22FF8-BB49-4100-9087-AF5D80856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70B8C2EB-D3EA-42E1-A318-DEAC17D141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7BEA5-4164-41BC-A5CD-946DB0CAF029}" type="datetimeFigureOut">
              <a:rPr lang="ca-ES" smtClean="0"/>
              <a:t>21/10/2019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44CDA00-ED4C-4C03-9BB6-1B9884DC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E79811CB-E7BD-4B5F-81AC-CD50EB9F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CD8C04-2D5F-487D-BC96-B7AB4BEDCFD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90142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FDE27A9-12B1-4ECC-8E83-87C5533E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6DB6B995-D1EC-4F10-98DE-E939380DF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2956965D-6A36-43EB-83F1-D90636DD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7BEA5-4164-41BC-A5CD-946DB0CAF029}" type="datetimeFigureOut">
              <a:rPr lang="ca-ES" smtClean="0"/>
              <a:t>21/10/2019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526352BD-742C-4BAD-8904-B9B8E206C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A5181EE0-019A-452D-8C8F-CC7AA62C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CD8C04-2D5F-487D-BC96-B7AB4BEDCFD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28224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3B88A99-0140-4281-85A8-C4FA2C58B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F710EA56-E758-4692-BDA8-A4CF1744F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F391B996-6510-439C-97B3-102381082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1ECAC820-47B6-430E-A661-A26C213DD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7BEA5-4164-41BC-A5CD-946DB0CAF029}" type="datetimeFigureOut">
              <a:rPr lang="ca-ES" smtClean="0"/>
              <a:t>21/10/2019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E67E41FE-418B-432C-920A-A519783B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7E3F0D67-2B6F-4576-88DB-37AE2C106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CD8C04-2D5F-487D-BC96-B7AB4BEDCFD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50073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C08FE25-AEA9-4B96-9C48-2AF44127D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679197DB-6638-481B-824E-5BCBB35AF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DA3C3289-011C-462F-9849-05D90FCF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D161C3BF-7B55-4959-AB56-D5D048261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1A15AD7C-04D2-4B82-A9CA-66C7BC0B5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FE008EEA-C306-4CC5-8A26-F85113A5F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7BEA5-4164-41BC-A5CD-946DB0CAF029}" type="datetimeFigureOut">
              <a:rPr lang="ca-ES" smtClean="0"/>
              <a:t>21/10/2019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CBFB5E10-B9A3-489B-867D-7821DC83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D2B8F4C2-5062-471C-9BDB-9922E9FC0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CD8C04-2D5F-487D-BC96-B7AB4BEDCFD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42581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ED935A3-8F9A-45F6-939B-A4720E22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062D7239-AAC8-47D9-9594-A3725F7E1F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7BEA5-4164-41BC-A5CD-946DB0CAF029}" type="datetimeFigureOut">
              <a:rPr lang="ca-ES" smtClean="0"/>
              <a:t>21/10/2019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9EA6562F-3544-4CB9-96A1-F39E5AED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8240AC80-C098-4F4D-B600-66F0463A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CD8C04-2D5F-487D-BC96-B7AB4BEDCFD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98222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F9E0651E-2143-4FBC-AAFD-244B582C4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7BEA5-4164-41BC-A5CD-946DB0CAF029}" type="datetimeFigureOut">
              <a:rPr lang="ca-ES" smtClean="0"/>
              <a:t>21/10/2019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EA20BF0B-A98E-4FB9-976D-F6615DE48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E85BB8BD-E29A-4DCD-AD70-B739A5BE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CD8C04-2D5F-487D-BC96-B7AB4BEDCFD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3738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or recte 5">
            <a:extLst>
              <a:ext uri="{FF2B5EF4-FFF2-40B4-BE49-F238E27FC236}">
                <a16:creationId xmlns:a16="http://schemas.microsoft.com/office/drawing/2014/main" id="{88CE16BC-45C9-4C17-85B8-AE1F35D99F59}"/>
              </a:ext>
            </a:extLst>
          </p:cNvPr>
          <p:cNvCxnSpPr>
            <a:cxnSpLocks/>
          </p:cNvCxnSpPr>
          <p:nvPr userDrawn="1"/>
        </p:nvCxnSpPr>
        <p:spPr>
          <a:xfrm>
            <a:off x="582727" y="637096"/>
            <a:ext cx="972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tge 6">
            <a:extLst>
              <a:ext uri="{FF2B5EF4-FFF2-40B4-BE49-F238E27FC236}">
                <a16:creationId xmlns:a16="http://schemas.microsoft.com/office/drawing/2014/main" id="{7C8F14F9-1996-4731-8B2B-F5ACAF267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454" y="376325"/>
            <a:ext cx="1440000" cy="694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1399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A69F6B7-5E84-4272-9AF4-A32E209A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6EC333FF-94D7-4A0B-9099-79225A0C3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8AE662C4-C819-4454-BB76-47FA21D58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A7DD24C2-4B3F-4AD7-90F3-68CF25B34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7BEA5-4164-41BC-A5CD-946DB0CAF029}" type="datetimeFigureOut">
              <a:rPr lang="ca-ES" smtClean="0"/>
              <a:t>21/10/2019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BC11DC6D-EF70-43DB-9083-8965C86D7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6A1DBBA3-94CB-4BB4-B124-779769567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CD8C04-2D5F-487D-BC96-B7AB4BEDCFD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15988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3B4F286-A195-4076-85A8-F9C2C3E8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9FDE0FF8-930A-47F1-AF7C-593FB64AA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40789694-8685-4AEE-A355-CB6549177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B4EE46D4-2643-4DB4-B57D-AF5D5D81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7BEA5-4164-41BC-A5CD-946DB0CAF029}" type="datetimeFigureOut">
              <a:rPr lang="ca-ES" smtClean="0"/>
              <a:t>21/10/2019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B205BD45-4238-48E1-89DA-74840C8A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35FB5A6B-D3CF-4441-BE7C-465406C06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CD8C04-2D5F-487D-BC96-B7AB4BEDCFD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389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338E769-6A4D-4886-AA0D-E508355D8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F9BD2949-7B82-4E31-8A14-CE906FC74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4820B017-187E-445A-9498-2BEBE9C832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7BEA5-4164-41BC-A5CD-946DB0CAF029}" type="datetimeFigureOut">
              <a:rPr lang="ca-ES" smtClean="0"/>
              <a:t>21/10/2019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C527B06-1387-4DF7-A674-EE95D3EF8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5DD1E5B3-A769-4DE7-988E-ECC66903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CD8C04-2D5F-487D-BC96-B7AB4BEDCFD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74281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618E1091-886E-4BDD-810B-D0C79556E8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2891FA2E-782C-4676-ABD5-70888DD7B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DCC93A04-6880-492B-B3D3-677AC167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7BEA5-4164-41BC-A5CD-946DB0CAF029}" type="datetimeFigureOut">
              <a:rPr lang="ca-ES" smtClean="0"/>
              <a:t>21/10/2019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B2D6B937-8176-4C25-93EE-BEC37FD61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E737C5F0-BBC8-4BE6-BB3C-7D346524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CD8C04-2D5F-487D-BC96-B7AB4BEDCFD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9032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3DCA924-BEF6-4777-81FB-F3BA2F17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1F1F7B8-A88E-432B-8B6E-D8D9848D1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911938C2-4B03-4BCB-8467-D2C1E174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2-5129-43A7-8225-B288F6EF99B4}" type="datetimeFigureOut">
              <a:rPr lang="ca-ES" smtClean="0"/>
              <a:t>21/10/2019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CA61C827-86B1-41CE-9F3C-D7ED6790F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224F7A1A-4BC1-447F-9693-96FE5791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6B86-44A9-4ED9-AD3D-6F017F0A923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0161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781A014-B4EF-437A-826F-961CE122C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9D923D41-BAA4-4B2F-A988-314E9C13C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6C4BADCA-A439-4EAF-96DD-973F87EAD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2-5129-43A7-8225-B288F6EF99B4}" type="datetimeFigureOut">
              <a:rPr lang="ca-ES" smtClean="0"/>
              <a:t>21/10/2019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45F70A3B-71D4-4A39-9856-809CB6F4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8780A8D-5AFD-406B-B653-F93A2AD8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6B86-44A9-4ED9-AD3D-6F017F0A923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5323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E9EC4D6-70E0-44EE-BFBB-BBDF69AD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C3145BC0-0C17-4969-9E28-8F70CD1C2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5E821862-E8C7-44CE-AF77-31E8CCE10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D2343821-5936-41D2-B47A-3001CD92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2-5129-43A7-8225-B288F6EF99B4}" type="datetimeFigureOut">
              <a:rPr lang="ca-ES" smtClean="0"/>
              <a:t>21/10/2019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E15FF82F-D2F3-455A-B1E8-D5FA43D3C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3E14F290-01C8-4CA0-A9C2-AEB8F0F85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6B86-44A9-4ED9-AD3D-6F017F0A923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2587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19B4161-63A5-4FBE-8605-3420033D6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2FE15120-78ED-4F96-AF66-8B8774596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5B4B291D-539D-466C-B885-0EF211CB1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4BEB0F7F-9F2F-44E0-9735-E95F2498C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4932B595-F97A-46E2-9535-6EE9211FF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E44E048E-F4D3-4A82-97B2-28387557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2-5129-43A7-8225-B288F6EF99B4}" type="datetimeFigureOut">
              <a:rPr lang="ca-ES" smtClean="0"/>
              <a:t>21/10/2019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EBE07554-BDA4-4EC3-B27D-EBB67DE4E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86CB3D6D-456A-448E-A7F2-5FE9086E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6B86-44A9-4ED9-AD3D-6F017F0A923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0101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2D90F22E-9C36-43D2-9304-390AB4AA8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2-5129-43A7-8225-B288F6EF99B4}" type="datetimeFigureOut">
              <a:rPr lang="ca-ES" smtClean="0"/>
              <a:t>21/10/2019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D99A7699-F86D-4917-A62F-00F25BB4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C0E01612-F026-4237-BB29-707478F8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6B86-44A9-4ED9-AD3D-6F017F0A923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6892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2F59842-FA4D-4B9C-8F17-F88AB6400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9DD7C0BC-8006-4759-A4D5-0AA26A624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5F1906A4-31E3-410D-9DB7-BE6856783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8FA4EFA-FE99-4900-A333-2881EE799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2-5129-43A7-8225-B288F6EF99B4}" type="datetimeFigureOut">
              <a:rPr lang="ca-ES" smtClean="0"/>
              <a:t>21/10/2019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6BD4B6A0-56D2-43FD-92D2-ACA832D6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73E68237-A426-4AFE-8612-E631A48DD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6B86-44A9-4ED9-AD3D-6F017F0A923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2355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67D39E4-0378-4AC0-8656-35ECCC3B5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6B67B4D7-8261-451E-9817-15F21BED4A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C00B6F1B-A459-40F4-9DCD-9A4BB2FD2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52B3F68D-AD0C-4137-A027-6A78FBBE7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2-5129-43A7-8225-B288F6EF99B4}" type="datetimeFigureOut">
              <a:rPr lang="ca-ES" smtClean="0"/>
              <a:t>21/10/2019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9423200F-934C-447C-AD0E-A1E42862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5EFAED33-1ACA-4855-A4A0-208F2856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6B86-44A9-4ED9-AD3D-6F017F0A923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3517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9C9FA967-EBB7-4A5C-8B10-239AFCEBE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E952ED16-5F83-4CAB-9A84-73FC7087D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742FBFD7-670B-47CB-B3F9-D0684B0AA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EECD2-5129-43A7-8225-B288F6EF99B4}" type="datetimeFigureOut">
              <a:rPr lang="ca-ES" smtClean="0"/>
              <a:t>21/10/2019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A86C5911-3232-4B64-A614-B5A71F6F8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577A9CC1-522B-4CAD-A1C3-BE3720914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A6B86-44A9-4ED9-AD3D-6F017F0A923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6927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>
            <a:extLst>
              <a:ext uri="{FF2B5EF4-FFF2-40B4-BE49-F238E27FC236}">
                <a16:creationId xmlns:a16="http://schemas.microsoft.com/office/drawing/2014/main" id="{81FF2A47-FE74-4296-8581-0B178A1763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15690"/>
          <a:stretch/>
        </p:blipFill>
        <p:spPr>
          <a:xfrm>
            <a:off x="0" y="1076047"/>
            <a:ext cx="12177451" cy="5781953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6D838651-283B-47D5-89E7-7CC112CDF44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956" y="375943"/>
            <a:ext cx="1440000" cy="694026"/>
          </a:xfrm>
          <a:prstGeom prst="rect">
            <a:avLst/>
          </a:prstGeom>
          <a:noFill/>
        </p:spPr>
      </p:pic>
      <p:cxnSp>
        <p:nvCxnSpPr>
          <p:cNvPr id="10" name="Connector recte 9">
            <a:extLst>
              <a:ext uri="{FF2B5EF4-FFF2-40B4-BE49-F238E27FC236}">
                <a16:creationId xmlns:a16="http://schemas.microsoft.com/office/drawing/2014/main" id="{49D53808-0205-4789-9EE7-C77C98271B99}"/>
              </a:ext>
            </a:extLst>
          </p:cNvPr>
          <p:cNvCxnSpPr>
            <a:cxnSpLocks/>
          </p:cNvCxnSpPr>
          <p:nvPr userDrawn="1"/>
        </p:nvCxnSpPr>
        <p:spPr>
          <a:xfrm>
            <a:off x="582727" y="637096"/>
            <a:ext cx="972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54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bservatorisocioeconomicosona.cat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tge 15" descr="C:\Users\castanyels\Downloads\cap.png">
            <a:extLst>
              <a:ext uri="{FF2B5EF4-FFF2-40B4-BE49-F238E27FC236}">
                <a16:creationId xmlns:a16="http://schemas.microsoft.com/office/drawing/2014/main" id="{2A0F87D0-CD95-41E7-ADAB-B4551409BE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4957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8" name="Imatge 128">
            <a:extLst>
              <a:ext uri="{FF2B5EF4-FFF2-40B4-BE49-F238E27FC236}">
                <a16:creationId xmlns:a16="http://schemas.microsoft.com/office/drawing/2014/main" id="{CB27CBE5-4F92-483D-B569-8FCD93BA5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419" y="183355"/>
            <a:ext cx="2336800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Imatge 35" descr="cantonada1">
            <a:extLst>
              <a:ext uri="{FF2B5EF4-FFF2-40B4-BE49-F238E27FC236}">
                <a16:creationId xmlns:a16="http://schemas.microsoft.com/office/drawing/2014/main" id="{4E911A15-CD5D-4B51-9B25-16974B532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6512"/>
            <a:ext cx="2762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Imatge 72">
            <a:extLst>
              <a:ext uri="{FF2B5EF4-FFF2-40B4-BE49-F238E27FC236}">
                <a16:creationId xmlns:a16="http://schemas.microsoft.com/office/drawing/2014/main" id="{FAECEE58-A3E5-4E2C-A433-F2CC77FD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7" y="6499225"/>
            <a:ext cx="3097213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Imatge 5">
            <a:extLst>
              <a:ext uri="{FF2B5EF4-FFF2-40B4-BE49-F238E27FC236}">
                <a16:creationId xmlns:a16="http://schemas.microsoft.com/office/drawing/2014/main" id="{79E48B75-B705-444D-9888-32239D05A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31" y="408637"/>
            <a:ext cx="151765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7BF92918-690E-4B40-87AA-404AE7D5B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181" y="-2303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8B71EC1-03F3-4C36-BC6F-188F79DDE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181" y="2268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9D70C4F-1597-4C2F-AF4F-62A3B0934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181" y="2268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CB6485A0-5659-482D-A057-00E775EE1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2203"/>
            <a:ext cx="11697197" cy="299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82448" rIns="91440" bIns="45705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ca-ES" sz="1100" b="0" i="0" u="none" strike="noStrike" cap="none" normalizeH="0" baseline="0" bmk="_Toc528660029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Calibri" panose="020F0502020204030204" pitchFamily="34" charset="0"/>
              <a:cs typeface="Open Sans" panose="020B0606030504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ca-ES" sz="1100" b="0" i="0" u="none" strike="noStrike" cap="none" normalizeH="0" baseline="0" bmk="_Toc528660029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</a:br>
            <a:endParaRPr kumimoji="0" lang="ca-ES" altLang="ca-ES" sz="900" b="0" i="0" u="none" strike="noStrike" cap="none" normalizeH="0" baseline="0" bmk="_Toc528660029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ca-ES" sz="1800" b="0" i="0" u="none" strike="noStrike" cap="none" normalizeH="0" baseline="0" bmk="_Toc528660029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a-ES" altLang="ca-ES" sz="2000" b="1" i="0" u="none" strike="noStrike" cap="none" normalizeH="0" baseline="0" bmk="_Toc528660029">
              <a:ln>
                <a:noFill/>
              </a:ln>
              <a:solidFill>
                <a:srgbClr val="9C070C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3600" b="1" i="0" u="none" strike="noStrike" cap="none" normalizeH="0" baseline="0" bmk="_Toc528660029">
                <a:ln>
                  <a:noFill/>
                </a:ln>
                <a:solidFill>
                  <a:srgbClr val="9C070C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OBSERVATORI SOCIOECONÒMIC D’OSONA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altLang="ca-ES" sz="2800" b="1" bmk="_Toc528660029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OBSERVATORIO COMO HERRAMIENTA ESTRATÉGICA</a:t>
            </a:r>
            <a:endParaRPr kumimoji="0" lang="ca-ES" altLang="ca-ES" sz="1400" b="0" i="0" u="none" strike="noStrike" cap="none" normalizeH="0" baseline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F4EC11AC-8222-4323-B28F-8B0466EEC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181" y="2268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CDD98256-4370-4618-BA0B-E941A88AD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2719" y="4096821"/>
            <a:ext cx="16044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altLang="ca-ES">
                <a:solidFill>
                  <a:srgbClr val="4F4F4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OCTUBRE 2019</a:t>
            </a:r>
            <a:endParaRPr kumimoji="0" lang="ca-ES" altLang="ca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Imatge 16">
            <a:extLst>
              <a:ext uri="{FF2B5EF4-FFF2-40B4-BE49-F238E27FC236}">
                <a16:creationId xmlns:a16="http://schemas.microsoft.com/office/drawing/2014/main" id="{AB7EB0EA-664B-4BF0-BDC6-F8DC389F66CA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92137" y="6399595"/>
            <a:ext cx="4714875" cy="427355"/>
          </a:xfrm>
          <a:prstGeom prst="rect">
            <a:avLst/>
          </a:prstGeom>
        </p:spPr>
      </p:pic>
      <p:pic>
        <p:nvPicPr>
          <p:cNvPr id="5" name="Imatge 4" descr="Imatge que conté dibuix&#10;&#10;Descripció generada automàticament">
            <a:extLst>
              <a:ext uri="{FF2B5EF4-FFF2-40B4-BE49-F238E27FC236}">
                <a16:creationId xmlns:a16="http://schemas.microsoft.com/office/drawing/2014/main" id="{0F7A3544-765B-40AE-AF80-035F1ED73C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29" y="4947937"/>
            <a:ext cx="2868168" cy="12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00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3;p14">
            <a:extLst>
              <a:ext uri="{FF2B5EF4-FFF2-40B4-BE49-F238E27FC236}">
                <a16:creationId xmlns:a16="http://schemas.microsoft.com/office/drawing/2014/main" id="{2820A4CD-E5CB-42F0-8410-5B0D47955C42}"/>
              </a:ext>
            </a:extLst>
          </p:cNvPr>
          <p:cNvSpPr txBox="1">
            <a:spLocks/>
          </p:cNvSpPr>
          <p:nvPr/>
        </p:nvSpPr>
        <p:spPr>
          <a:xfrm>
            <a:off x="637440" y="527807"/>
            <a:ext cx="9665510" cy="69650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200"/>
              <a:t>¿Cuál es la metodología del Informe de competitividad?</a:t>
            </a:r>
          </a:p>
        </p:txBody>
      </p:sp>
      <p:sp>
        <p:nvSpPr>
          <p:cNvPr id="5" name="34 Marcador de número de diapositiva">
            <a:extLst>
              <a:ext uri="{FF2B5EF4-FFF2-40B4-BE49-F238E27FC236}">
                <a16:creationId xmlns:a16="http://schemas.microsoft.com/office/drawing/2014/main" id="{DE48B9DD-ED58-4566-B240-E12C561EFD0F}"/>
              </a:ext>
            </a:extLst>
          </p:cNvPr>
          <p:cNvSpPr txBox="1">
            <a:spLocks/>
          </p:cNvSpPr>
          <p:nvPr/>
        </p:nvSpPr>
        <p:spPr>
          <a:xfrm>
            <a:off x="8443585" y="61096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4615AE-529F-46CB-ADA0-CC03875768B4}" type="slidenum">
              <a:rPr lang="ca-ES" smtClean="0"/>
              <a:pPr/>
              <a:t>10</a:t>
            </a:fld>
            <a:endParaRPr lang="ca-ES"/>
          </a:p>
        </p:txBody>
      </p:sp>
      <p:grpSp>
        <p:nvGrpSpPr>
          <p:cNvPr id="6" name="25 Grupo">
            <a:extLst>
              <a:ext uri="{FF2B5EF4-FFF2-40B4-BE49-F238E27FC236}">
                <a16:creationId xmlns:a16="http://schemas.microsoft.com/office/drawing/2014/main" id="{5DEE109C-C1F6-491E-85D3-7061477DA6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7440" y="1380916"/>
            <a:ext cx="4680000" cy="4577782"/>
            <a:chOff x="6290452" y="1835262"/>
            <a:chExt cx="5443160" cy="5137319"/>
          </a:xfrm>
        </p:grpSpPr>
        <p:sp>
          <p:nvSpPr>
            <p:cNvPr id="7" name="18 Rectángulo">
              <a:extLst>
                <a:ext uri="{FF2B5EF4-FFF2-40B4-BE49-F238E27FC236}">
                  <a16:creationId xmlns:a16="http://schemas.microsoft.com/office/drawing/2014/main" id="{A94398FB-5983-4E2B-81AC-BBB2C447DB7C}"/>
                </a:ext>
              </a:extLst>
            </p:cNvPr>
            <p:cNvSpPr/>
            <p:nvPr/>
          </p:nvSpPr>
          <p:spPr>
            <a:xfrm>
              <a:off x="6293523" y="1835262"/>
              <a:ext cx="5440089" cy="8378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r>
                <a:rPr lang="es-ES" sz="1600" b="1">
                  <a:solidFill>
                    <a:schemeClr val="tx1"/>
                  </a:solidFill>
                </a:rPr>
                <a:t>Dotación de recursos</a:t>
              </a:r>
            </a:p>
          </p:txBody>
        </p:sp>
        <p:sp>
          <p:nvSpPr>
            <p:cNvPr id="8" name="19 Rectángulo">
              <a:extLst>
                <a:ext uri="{FF2B5EF4-FFF2-40B4-BE49-F238E27FC236}">
                  <a16:creationId xmlns:a16="http://schemas.microsoft.com/office/drawing/2014/main" id="{567B2177-69F7-49A5-A808-0EE0A6720C5E}"/>
                </a:ext>
              </a:extLst>
            </p:cNvPr>
            <p:cNvSpPr/>
            <p:nvPr/>
          </p:nvSpPr>
          <p:spPr>
            <a:xfrm>
              <a:off x="6290452" y="3001634"/>
              <a:ext cx="5440087" cy="9208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r>
                <a:rPr lang="es-ES" sz="1600" b="1">
                  <a:solidFill>
                    <a:schemeClr val="tx1"/>
                  </a:solidFill>
                </a:rPr>
                <a:t>Factores estructurales</a:t>
              </a:r>
            </a:p>
          </p:txBody>
        </p:sp>
        <p:sp>
          <p:nvSpPr>
            <p:cNvPr id="9" name="20 Rectángulo">
              <a:extLst>
                <a:ext uri="{FF2B5EF4-FFF2-40B4-BE49-F238E27FC236}">
                  <a16:creationId xmlns:a16="http://schemas.microsoft.com/office/drawing/2014/main" id="{35086D63-0E79-4754-9950-50A533D7F01A}"/>
                </a:ext>
              </a:extLst>
            </p:cNvPr>
            <p:cNvSpPr/>
            <p:nvPr/>
          </p:nvSpPr>
          <p:spPr>
            <a:xfrm>
              <a:off x="6292574" y="4159907"/>
              <a:ext cx="5437965" cy="28126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r>
                <a:rPr lang="es-ES" sz="1600" b="1">
                  <a:solidFill>
                    <a:schemeClr val="tx1"/>
                  </a:solidFill>
                </a:rPr>
                <a:t>Competitividad Microeconómica </a:t>
              </a:r>
            </a:p>
            <a:p>
              <a:pPr algn="ctr" eaLnBrk="1" hangingPunct="1">
                <a:defRPr/>
              </a:pPr>
              <a:r>
                <a:rPr lang="es-ES" sz="1600" b="1">
                  <a:solidFill>
                    <a:schemeClr val="tx1"/>
                  </a:solidFill>
                </a:rPr>
                <a:t>Diamante de Porter</a:t>
              </a:r>
            </a:p>
          </p:txBody>
        </p:sp>
        <p:sp>
          <p:nvSpPr>
            <p:cNvPr id="10" name="21 Flecha abajo">
              <a:extLst>
                <a:ext uri="{FF2B5EF4-FFF2-40B4-BE49-F238E27FC236}">
                  <a16:creationId xmlns:a16="http://schemas.microsoft.com/office/drawing/2014/main" id="{41FB212B-9A1C-4977-BFD5-0E99864C4C44}"/>
                </a:ext>
              </a:extLst>
            </p:cNvPr>
            <p:cNvSpPr/>
            <p:nvPr/>
          </p:nvSpPr>
          <p:spPr>
            <a:xfrm>
              <a:off x="8538228" y="2678432"/>
              <a:ext cx="1027313" cy="301151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sz="1612">
                <a:solidFill>
                  <a:srgbClr val="000000"/>
                </a:solidFill>
              </a:endParaRPr>
            </a:p>
          </p:txBody>
        </p:sp>
        <p:sp>
          <p:nvSpPr>
            <p:cNvPr id="11" name="22 Flecha abajo">
              <a:extLst>
                <a:ext uri="{FF2B5EF4-FFF2-40B4-BE49-F238E27FC236}">
                  <a16:creationId xmlns:a16="http://schemas.microsoft.com/office/drawing/2014/main" id="{152F2ED9-FF95-43B3-B899-771579F03AA7}"/>
                </a:ext>
              </a:extLst>
            </p:cNvPr>
            <p:cNvSpPr/>
            <p:nvPr/>
          </p:nvSpPr>
          <p:spPr>
            <a:xfrm>
              <a:off x="8538228" y="3937904"/>
              <a:ext cx="1027313" cy="303082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sz="1612">
                <a:solidFill>
                  <a:srgbClr val="000000"/>
                </a:solidFill>
              </a:endParaRPr>
            </a:p>
          </p:txBody>
        </p:sp>
        <p:sp>
          <p:nvSpPr>
            <p:cNvPr id="12" name="23 Rectángulo">
              <a:extLst>
                <a:ext uri="{FF2B5EF4-FFF2-40B4-BE49-F238E27FC236}">
                  <a16:creationId xmlns:a16="http://schemas.microsoft.com/office/drawing/2014/main" id="{22B3CB4C-951D-4D50-BD10-902A2D662C53}"/>
                </a:ext>
              </a:extLst>
            </p:cNvPr>
            <p:cNvSpPr/>
            <p:nvPr/>
          </p:nvSpPr>
          <p:spPr>
            <a:xfrm>
              <a:off x="6467748" y="2139011"/>
              <a:ext cx="1341450" cy="4382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prstDash val="lg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ES" sz="1000">
                  <a:solidFill>
                    <a:srgbClr val="000000"/>
                  </a:solidFill>
                  <a:latin typeface="Montserrat" panose="00000500000000000000" pitchFamily="2" charset="0"/>
                </a:rPr>
                <a:t>Recursos naturales</a:t>
              </a:r>
            </a:p>
          </p:txBody>
        </p:sp>
        <p:sp>
          <p:nvSpPr>
            <p:cNvPr id="13" name="24 Rectángulo">
              <a:extLst>
                <a:ext uri="{FF2B5EF4-FFF2-40B4-BE49-F238E27FC236}">
                  <a16:creationId xmlns:a16="http://schemas.microsoft.com/office/drawing/2014/main" id="{6DA4A55A-6054-4E1D-82B6-7F98BC2DD9C1}"/>
                </a:ext>
              </a:extLst>
            </p:cNvPr>
            <p:cNvSpPr/>
            <p:nvPr/>
          </p:nvSpPr>
          <p:spPr>
            <a:xfrm>
              <a:off x="8252811" y="2139011"/>
              <a:ext cx="1557949" cy="4382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prstDash val="lg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/>
              <a:r>
                <a:rPr lang="es-ES" sz="1000">
                  <a:solidFill>
                    <a:srgbClr val="000000"/>
                  </a:solidFill>
                  <a:latin typeface="Montserrat" panose="00000500000000000000" pitchFamily="2" charset="0"/>
                </a:rPr>
                <a:t>Localitzación geográfica</a:t>
              </a:r>
            </a:p>
          </p:txBody>
        </p:sp>
        <p:sp>
          <p:nvSpPr>
            <p:cNvPr id="14" name="25 Rectángulo">
              <a:extLst>
                <a:ext uri="{FF2B5EF4-FFF2-40B4-BE49-F238E27FC236}">
                  <a16:creationId xmlns:a16="http://schemas.microsoft.com/office/drawing/2014/main" id="{582E7846-0A72-4E14-A163-98BC3CDF0276}"/>
                </a:ext>
              </a:extLst>
            </p:cNvPr>
            <p:cNvSpPr/>
            <p:nvPr/>
          </p:nvSpPr>
          <p:spPr>
            <a:xfrm>
              <a:off x="10175839" y="2139011"/>
              <a:ext cx="1341450" cy="4382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prstDash val="lg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ES" sz="1000">
                  <a:solidFill>
                    <a:srgbClr val="000000"/>
                  </a:solidFill>
                  <a:latin typeface="Montserrat" panose="00000500000000000000" pitchFamily="2" charset="0"/>
                </a:rPr>
                <a:t>Dimensión</a:t>
              </a:r>
            </a:p>
          </p:txBody>
        </p:sp>
        <p:sp>
          <p:nvSpPr>
            <p:cNvPr id="15" name="27 Rectángulo">
              <a:extLst>
                <a:ext uri="{FF2B5EF4-FFF2-40B4-BE49-F238E27FC236}">
                  <a16:creationId xmlns:a16="http://schemas.microsoft.com/office/drawing/2014/main" id="{8D6DD61D-95DD-488D-9D9F-22A79B5C18AD}"/>
                </a:ext>
              </a:extLst>
            </p:cNvPr>
            <p:cNvSpPr/>
            <p:nvPr/>
          </p:nvSpPr>
          <p:spPr>
            <a:xfrm>
              <a:off x="9959112" y="3368257"/>
              <a:ext cx="1698038" cy="4826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prstDash val="lg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279" rIns="36279" anchor="ctr"/>
            <a:lstStyle/>
            <a:p>
              <a:pPr algn="ctr" eaLnBrk="1" hangingPunct="1"/>
              <a:r>
                <a:rPr lang="es-ES" sz="1000">
                  <a:solidFill>
                    <a:srgbClr val="000000"/>
                  </a:solidFill>
                  <a:latin typeface="Montserrat" panose="00000500000000000000" pitchFamily="2" charset="0"/>
                </a:rPr>
                <a:t>Infraestructuras </a:t>
              </a:r>
            </a:p>
          </p:txBody>
        </p:sp>
        <p:grpSp>
          <p:nvGrpSpPr>
            <p:cNvPr id="16" name="13 Grupo">
              <a:extLst>
                <a:ext uri="{FF2B5EF4-FFF2-40B4-BE49-F238E27FC236}">
                  <a16:creationId xmlns:a16="http://schemas.microsoft.com/office/drawing/2014/main" id="{1BA1C47A-7547-4844-B99D-D49E16B8E7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39086" y="4925485"/>
              <a:ext cx="5142270" cy="1921547"/>
              <a:chOff x="553837" y="1006579"/>
              <a:chExt cx="7859511" cy="3839223"/>
            </a:xfrm>
          </p:grpSpPr>
          <p:sp>
            <p:nvSpPr>
              <p:cNvPr id="17" name="30 Rectángulo">
                <a:extLst>
                  <a:ext uri="{FF2B5EF4-FFF2-40B4-BE49-F238E27FC236}">
                    <a16:creationId xmlns:a16="http://schemas.microsoft.com/office/drawing/2014/main" id="{B462CBA0-6D17-48A9-9859-F0FC6B87B4FB}"/>
                  </a:ext>
                </a:extLst>
              </p:cNvPr>
              <p:cNvSpPr/>
              <p:nvPr/>
            </p:nvSpPr>
            <p:spPr bwMode="auto">
              <a:xfrm>
                <a:off x="553751" y="2362018"/>
                <a:ext cx="2423362" cy="12921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prstDash val="lg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1" hangingPunct="1">
                  <a:defRPr/>
                </a:pPr>
                <a:r>
                  <a:rPr lang="es-ES" sz="1000">
                    <a:solidFill>
                      <a:srgbClr val="000000"/>
                    </a:solidFill>
                    <a:latin typeface="Montserrat" panose="00000500000000000000" pitchFamily="2" charset="0"/>
                  </a:rPr>
                  <a:t>Condiciones de los factores productivos</a:t>
                </a:r>
              </a:p>
            </p:txBody>
          </p:sp>
          <p:sp>
            <p:nvSpPr>
              <p:cNvPr id="18" name="31 Rectángulo">
                <a:extLst>
                  <a:ext uri="{FF2B5EF4-FFF2-40B4-BE49-F238E27FC236}">
                    <a16:creationId xmlns:a16="http://schemas.microsoft.com/office/drawing/2014/main" id="{79980A25-B2C6-437B-A38E-ECAE17AEBFB3}"/>
                  </a:ext>
                </a:extLst>
              </p:cNvPr>
              <p:cNvSpPr/>
              <p:nvPr/>
            </p:nvSpPr>
            <p:spPr bwMode="auto">
              <a:xfrm>
                <a:off x="3016043" y="1008202"/>
                <a:ext cx="2978109" cy="131910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prstDash val="lg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1" hangingPunct="1"/>
                <a:r>
                  <a:rPr lang="es-ES" sz="1000">
                    <a:solidFill>
                      <a:srgbClr val="000000"/>
                    </a:solidFill>
                    <a:latin typeface="Montserrat" panose="00000500000000000000" pitchFamily="2" charset="0"/>
                  </a:rPr>
                  <a:t>Contexto para la estrategia y la </a:t>
                </a:r>
              </a:p>
              <a:p>
                <a:pPr algn="ctr" eaLnBrk="1" hangingPunct="1"/>
                <a:r>
                  <a:rPr lang="es-ES" sz="1000">
                    <a:solidFill>
                      <a:srgbClr val="000000"/>
                    </a:solidFill>
                    <a:latin typeface="Montserrat" panose="00000500000000000000" pitchFamily="2" charset="0"/>
                  </a:rPr>
                  <a:t>rivalidad empresarial</a:t>
                </a:r>
              </a:p>
            </p:txBody>
          </p:sp>
          <p:sp>
            <p:nvSpPr>
              <p:cNvPr id="19" name="32 Rectángulo">
                <a:extLst>
                  <a:ext uri="{FF2B5EF4-FFF2-40B4-BE49-F238E27FC236}">
                    <a16:creationId xmlns:a16="http://schemas.microsoft.com/office/drawing/2014/main" id="{072CC272-4200-4E93-ABCD-7C96F6932F6F}"/>
                  </a:ext>
                </a:extLst>
              </p:cNvPr>
              <p:cNvSpPr/>
              <p:nvPr/>
            </p:nvSpPr>
            <p:spPr bwMode="auto">
              <a:xfrm>
                <a:off x="3136077" y="3669547"/>
                <a:ext cx="2712091" cy="11763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prstDash val="lg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1" hangingPunct="1"/>
                <a:r>
                  <a:rPr lang="pt-BR" sz="1000">
                    <a:solidFill>
                      <a:srgbClr val="000000"/>
                    </a:solidFill>
                    <a:latin typeface="Montserrat" panose="00000500000000000000" pitchFamily="2" charset="0"/>
                  </a:rPr>
                  <a:t>Sectores relacionados </a:t>
                </a:r>
              </a:p>
              <a:p>
                <a:pPr algn="ctr" eaLnBrk="1" hangingPunct="1"/>
                <a:r>
                  <a:rPr lang="pt-BR" sz="1000">
                    <a:solidFill>
                      <a:srgbClr val="000000"/>
                    </a:solidFill>
                    <a:latin typeface="Montserrat" panose="00000500000000000000" pitchFamily="2" charset="0"/>
                  </a:rPr>
                  <a:t>y de soporte</a:t>
                </a:r>
                <a:endParaRPr lang="es-ES" sz="1000">
                  <a:solidFill>
                    <a:srgbClr val="000000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20" name="33 Rectángulo">
                <a:extLst>
                  <a:ext uri="{FF2B5EF4-FFF2-40B4-BE49-F238E27FC236}">
                    <a16:creationId xmlns:a16="http://schemas.microsoft.com/office/drawing/2014/main" id="{B8B303D9-317B-49BE-91E0-985A634094D6}"/>
                  </a:ext>
                </a:extLst>
              </p:cNvPr>
              <p:cNvSpPr/>
              <p:nvPr/>
            </p:nvSpPr>
            <p:spPr bwMode="auto">
              <a:xfrm>
                <a:off x="6266659" y="2362018"/>
                <a:ext cx="2147613" cy="12921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prstDash val="lg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1" hangingPunct="1"/>
                <a:r>
                  <a:rPr lang="es-ES" sz="1000">
                    <a:solidFill>
                      <a:srgbClr val="000000"/>
                    </a:solidFill>
                    <a:latin typeface="Montserrat" panose="00000500000000000000" pitchFamily="2" charset="0"/>
                  </a:rPr>
                  <a:t>Condiciones</a:t>
                </a:r>
              </a:p>
              <a:p>
                <a:pPr algn="ctr" eaLnBrk="1" hangingPunct="1"/>
                <a:r>
                  <a:rPr lang="es-ES" sz="1000">
                    <a:solidFill>
                      <a:srgbClr val="000000"/>
                    </a:solidFill>
                    <a:latin typeface="Montserrat" panose="00000500000000000000" pitchFamily="2" charset="0"/>
                  </a:rPr>
                  <a:t>de la</a:t>
                </a:r>
              </a:p>
              <a:p>
                <a:pPr algn="ctr" eaLnBrk="1" hangingPunct="1"/>
                <a:r>
                  <a:rPr lang="es-ES" sz="1000">
                    <a:solidFill>
                      <a:srgbClr val="000000"/>
                    </a:solidFill>
                    <a:latin typeface="Montserrat" panose="00000500000000000000" pitchFamily="2" charset="0"/>
                  </a:rPr>
                  <a:t>demanda</a:t>
                </a:r>
              </a:p>
            </p:txBody>
          </p:sp>
          <p:cxnSp>
            <p:nvCxnSpPr>
              <p:cNvPr id="21" name="7 Conector recto de flecha">
                <a:extLst>
                  <a:ext uri="{FF2B5EF4-FFF2-40B4-BE49-F238E27FC236}">
                    <a16:creationId xmlns:a16="http://schemas.microsoft.com/office/drawing/2014/main" id="{36386E1A-44DF-44BC-B9BF-3D28921748D4}"/>
                  </a:ext>
                </a:extLst>
              </p:cNvPr>
              <p:cNvCxnSpPr>
                <a:cxnSpLocks noChangeShapeType="1"/>
                <a:stCxn id="18" idx="3"/>
                <a:endCxn id="20" idx="0"/>
              </p:cNvCxnSpPr>
              <p:nvPr/>
            </p:nvCxnSpPr>
            <p:spPr bwMode="auto">
              <a:xfrm>
                <a:off x="5994121" y="1665518"/>
                <a:ext cx="1345122" cy="696166"/>
              </a:xfrm>
              <a:prstGeom prst="straightConnector1">
                <a:avLst/>
              </a:prstGeom>
              <a:noFill/>
              <a:ln w="9525" algn="ctr">
                <a:solidFill>
                  <a:schemeClr val="tx1">
                    <a:lumMod val="50000"/>
                    <a:lumOff val="50000"/>
                  </a:schemeClr>
                </a:solidFill>
                <a:prstDash val="lgDash"/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8 Conector recto de flecha">
                <a:extLst>
                  <a:ext uri="{FF2B5EF4-FFF2-40B4-BE49-F238E27FC236}">
                    <a16:creationId xmlns:a16="http://schemas.microsoft.com/office/drawing/2014/main" id="{CD36861F-494D-4FC1-9573-7B37BAE023EE}"/>
                  </a:ext>
                </a:extLst>
              </p:cNvPr>
              <p:cNvCxnSpPr>
                <a:cxnSpLocks noChangeShapeType="1"/>
                <a:stCxn id="19" idx="3"/>
                <a:endCxn id="20" idx="2"/>
              </p:cNvCxnSpPr>
              <p:nvPr/>
            </p:nvCxnSpPr>
            <p:spPr bwMode="auto">
              <a:xfrm flipV="1">
                <a:off x="5846652" y="3653192"/>
                <a:ext cx="1492590" cy="604841"/>
              </a:xfrm>
              <a:prstGeom prst="straightConnector1">
                <a:avLst/>
              </a:prstGeom>
              <a:noFill/>
              <a:ln w="9525" algn="ctr">
                <a:solidFill>
                  <a:schemeClr val="tx1">
                    <a:lumMod val="50000"/>
                    <a:lumOff val="50000"/>
                  </a:schemeClr>
                </a:solidFill>
                <a:prstDash val="lgDash"/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11 Conector recto de flecha">
                <a:extLst>
                  <a:ext uri="{FF2B5EF4-FFF2-40B4-BE49-F238E27FC236}">
                    <a16:creationId xmlns:a16="http://schemas.microsoft.com/office/drawing/2014/main" id="{706CF7B6-F509-4ADD-B2F6-0CA745E4B336}"/>
                  </a:ext>
                </a:extLst>
              </p:cNvPr>
              <p:cNvCxnSpPr>
                <a:cxnSpLocks noChangeShapeType="1"/>
                <a:stCxn id="17" idx="0"/>
                <a:endCxn id="18" idx="1"/>
              </p:cNvCxnSpPr>
              <p:nvPr/>
            </p:nvCxnSpPr>
            <p:spPr bwMode="auto">
              <a:xfrm flipV="1">
                <a:off x="1765445" y="1665518"/>
                <a:ext cx="1251465" cy="696166"/>
              </a:xfrm>
              <a:prstGeom prst="straightConnector1">
                <a:avLst/>
              </a:prstGeom>
              <a:noFill/>
              <a:ln w="9525" algn="ctr">
                <a:solidFill>
                  <a:schemeClr val="tx1">
                    <a:lumMod val="50000"/>
                    <a:lumOff val="50000"/>
                  </a:schemeClr>
                </a:solidFill>
                <a:prstDash val="lgDash"/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14 Conector recto de flecha">
                <a:extLst>
                  <a:ext uri="{FF2B5EF4-FFF2-40B4-BE49-F238E27FC236}">
                    <a16:creationId xmlns:a16="http://schemas.microsoft.com/office/drawing/2014/main" id="{1270F2A6-A7A3-4D82-926C-725E3460CC1C}"/>
                  </a:ext>
                </a:extLst>
              </p:cNvPr>
              <p:cNvCxnSpPr>
                <a:cxnSpLocks noChangeShapeType="1"/>
                <a:stCxn id="17" idx="2"/>
                <a:endCxn id="19" idx="1"/>
              </p:cNvCxnSpPr>
              <p:nvPr/>
            </p:nvCxnSpPr>
            <p:spPr bwMode="auto">
              <a:xfrm>
                <a:off x="1765445" y="3653192"/>
                <a:ext cx="1371031" cy="604841"/>
              </a:xfrm>
              <a:prstGeom prst="straightConnector1">
                <a:avLst/>
              </a:prstGeom>
              <a:noFill/>
              <a:ln w="9525" algn="ctr">
                <a:solidFill>
                  <a:schemeClr val="tx1">
                    <a:lumMod val="50000"/>
                    <a:lumOff val="50000"/>
                  </a:schemeClr>
                </a:solidFill>
                <a:prstDash val="lgDash"/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17 Conector recto de flecha">
                <a:extLst>
                  <a:ext uri="{FF2B5EF4-FFF2-40B4-BE49-F238E27FC236}">
                    <a16:creationId xmlns:a16="http://schemas.microsoft.com/office/drawing/2014/main" id="{B6DE384D-826B-42F9-967F-D259ECA510DA}"/>
                  </a:ext>
                </a:extLst>
              </p:cNvPr>
              <p:cNvCxnSpPr>
                <a:cxnSpLocks noChangeShapeType="1"/>
                <a:stCxn id="18" idx="2"/>
                <a:endCxn id="19" idx="0"/>
              </p:cNvCxnSpPr>
              <p:nvPr/>
            </p:nvCxnSpPr>
            <p:spPr bwMode="auto">
              <a:xfrm flipH="1">
                <a:off x="4491564" y="2324452"/>
                <a:ext cx="13951" cy="1345806"/>
              </a:xfrm>
              <a:prstGeom prst="straightConnector1">
                <a:avLst/>
              </a:prstGeom>
              <a:noFill/>
              <a:ln w="9525" algn="ctr">
                <a:solidFill>
                  <a:schemeClr val="tx1">
                    <a:lumMod val="50000"/>
                    <a:lumOff val="50000"/>
                  </a:schemeClr>
                </a:solidFill>
                <a:prstDash val="lgDash"/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20 Conector recto de flecha">
                <a:extLst>
                  <a:ext uri="{FF2B5EF4-FFF2-40B4-BE49-F238E27FC236}">
                    <a16:creationId xmlns:a16="http://schemas.microsoft.com/office/drawing/2014/main" id="{EE80864F-43C7-42EA-AE22-68BD75142242}"/>
                  </a:ext>
                </a:extLst>
              </p:cNvPr>
              <p:cNvCxnSpPr>
                <a:cxnSpLocks noChangeShapeType="1"/>
                <a:stCxn id="17" idx="3"/>
                <a:endCxn id="20" idx="1"/>
              </p:cNvCxnSpPr>
              <p:nvPr/>
            </p:nvCxnSpPr>
            <p:spPr bwMode="auto">
              <a:xfrm flipV="1">
                <a:off x="2977053" y="3007438"/>
                <a:ext cx="3288084" cy="2"/>
              </a:xfrm>
              <a:prstGeom prst="straightConnector1">
                <a:avLst/>
              </a:prstGeom>
              <a:noFill/>
              <a:ln w="9525" algn="ctr">
                <a:solidFill>
                  <a:schemeClr val="tx1">
                    <a:lumMod val="50000"/>
                    <a:lumOff val="50000"/>
                  </a:schemeClr>
                </a:solidFill>
                <a:prstDash val="lgDash"/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7" name="6 Rectángulo">
            <a:extLst>
              <a:ext uri="{FF2B5EF4-FFF2-40B4-BE49-F238E27FC236}">
                <a16:creationId xmlns:a16="http://schemas.microsoft.com/office/drawing/2014/main" id="{7D681999-F690-464C-8405-D46F7D320A7B}"/>
              </a:ext>
            </a:extLst>
          </p:cNvPr>
          <p:cNvSpPr/>
          <p:nvPr/>
        </p:nvSpPr>
        <p:spPr>
          <a:xfrm>
            <a:off x="6214628" y="1788274"/>
            <a:ext cx="4859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907"/>
              </a:spcAft>
              <a:defRPr/>
            </a:pPr>
            <a:r>
              <a:rPr lang="ca-ES" sz="1400">
                <a:solidFill>
                  <a:srgbClr val="C00000"/>
                </a:solidFill>
                <a:cs typeface="Arial" charset="0"/>
              </a:rPr>
              <a:t>Capit. 3: </a:t>
            </a:r>
            <a:r>
              <a:rPr lang="es-ES" sz="14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PRESENTACIÓN DE LA COMARCA DE OSONA</a:t>
            </a:r>
            <a:endParaRPr lang="ca-ES" sz="140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28" name="7 Rectángulo">
            <a:extLst>
              <a:ext uri="{FF2B5EF4-FFF2-40B4-BE49-F238E27FC236}">
                <a16:creationId xmlns:a16="http://schemas.microsoft.com/office/drawing/2014/main" id="{12B55086-32E3-4ECB-901A-5E9D34D6F251}"/>
              </a:ext>
            </a:extLst>
          </p:cNvPr>
          <p:cNvSpPr/>
          <p:nvPr/>
        </p:nvSpPr>
        <p:spPr>
          <a:xfrm>
            <a:off x="6214628" y="2813638"/>
            <a:ext cx="5402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sz="1400">
                <a:solidFill>
                  <a:srgbClr val="C00000"/>
                </a:solidFill>
                <a:cs typeface="Arial" charset="0"/>
              </a:rPr>
              <a:t>Capit. 4: </a:t>
            </a:r>
            <a:r>
              <a:rPr 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FACTORES ESTRUCTURALES DE LA COMPETITIVIDAD</a:t>
            </a:r>
            <a:endParaRPr lang="es-ES" sz="140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29" name="8 Rectángulo">
            <a:extLst>
              <a:ext uri="{FF2B5EF4-FFF2-40B4-BE49-F238E27FC236}">
                <a16:creationId xmlns:a16="http://schemas.microsoft.com/office/drawing/2014/main" id="{13327556-AF29-476F-BEDF-CFEEA6110E08}"/>
              </a:ext>
            </a:extLst>
          </p:cNvPr>
          <p:cNvSpPr/>
          <p:nvPr/>
        </p:nvSpPr>
        <p:spPr>
          <a:xfrm>
            <a:off x="6221133" y="3496895"/>
            <a:ext cx="503606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5"/>
              </a:spcAft>
              <a:defRPr/>
            </a:pPr>
            <a:r>
              <a:rPr lang="ca-ES" sz="1400">
                <a:solidFill>
                  <a:srgbClr val="000000"/>
                </a:solidFill>
                <a:cs typeface="Arial" charset="0"/>
              </a:rPr>
              <a:t>Principales factores determinantes de la competitividad a nivel micro son: </a:t>
            </a:r>
          </a:p>
          <a:p>
            <a:pPr algn="just">
              <a:spcAft>
                <a:spcPts val="605"/>
              </a:spcAft>
              <a:defRPr/>
            </a:pPr>
            <a:endParaRPr lang="ca-ES" sz="1400">
              <a:solidFill>
                <a:srgbClr val="000000"/>
              </a:solidFill>
              <a:cs typeface="Arial" charset="0"/>
            </a:endParaRPr>
          </a:p>
          <a:p>
            <a:pPr>
              <a:spcAft>
                <a:spcPts val="605"/>
              </a:spcAft>
              <a:buClr>
                <a:srgbClr val="C00000"/>
              </a:buClr>
              <a:defRPr/>
            </a:pPr>
            <a:r>
              <a:rPr lang="ca-ES" sz="1400">
                <a:solidFill>
                  <a:srgbClr val="C00000"/>
                </a:solidFill>
                <a:cs typeface="Arial" charset="0"/>
              </a:rPr>
              <a:t>Capit. 5.1: </a:t>
            </a:r>
            <a:r>
              <a:rPr lang="ca-ES" sz="14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CONDICIONES DE LOS FACTORES PRODUCTIVOS</a:t>
            </a:r>
          </a:p>
          <a:p>
            <a:pPr marL="0" lvl="2">
              <a:spcAft>
                <a:spcPts val="605"/>
              </a:spcAft>
              <a:buClr>
                <a:srgbClr val="C00000"/>
              </a:buClr>
              <a:defRPr/>
            </a:pPr>
            <a:r>
              <a:rPr lang="ca-ES" sz="1400">
                <a:solidFill>
                  <a:srgbClr val="C00000"/>
                </a:solidFill>
                <a:cs typeface="Arial" charset="0"/>
              </a:rPr>
              <a:t>Capit. 5.2: </a:t>
            </a:r>
            <a:r>
              <a:rPr lang="ca-ES" sz="14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CONTEXTO PARA LA ESTRATEGIA Y LA RIVALIDAD</a:t>
            </a:r>
          </a:p>
          <a:p>
            <a:pPr>
              <a:spcAft>
                <a:spcPts val="605"/>
              </a:spcAft>
              <a:buClr>
                <a:srgbClr val="C00000"/>
              </a:buClr>
              <a:defRPr/>
            </a:pPr>
            <a:r>
              <a:rPr lang="ca-ES" sz="1400">
                <a:solidFill>
                  <a:srgbClr val="C00000"/>
                </a:solidFill>
                <a:cs typeface="Arial" charset="0"/>
              </a:rPr>
              <a:t>Capit. 5.3: </a:t>
            </a:r>
            <a:r>
              <a:rPr lang="ca-ES" sz="14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SECTORES RELACIONADOS Y DE SOPORTE</a:t>
            </a:r>
          </a:p>
          <a:p>
            <a:pPr>
              <a:spcAft>
                <a:spcPts val="605"/>
              </a:spcAft>
              <a:buClr>
                <a:srgbClr val="C00000"/>
              </a:buClr>
              <a:defRPr/>
            </a:pPr>
            <a:r>
              <a:rPr lang="ca-ES" sz="1400">
                <a:solidFill>
                  <a:srgbClr val="C00000"/>
                </a:solidFill>
                <a:cs typeface="Arial" charset="0"/>
              </a:rPr>
              <a:t>Capit. 5.4: </a:t>
            </a:r>
            <a:r>
              <a:rPr lang="ca-ES" sz="14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CONDICIONES DE LA DEMANDA</a:t>
            </a:r>
          </a:p>
          <a:p>
            <a:pPr>
              <a:spcAft>
                <a:spcPts val="605"/>
              </a:spcAft>
              <a:buClr>
                <a:srgbClr val="C00000"/>
              </a:buClr>
              <a:defRPr/>
            </a:pPr>
            <a:r>
              <a:rPr lang="ca-ES" sz="1400">
                <a:solidFill>
                  <a:srgbClr val="C00000"/>
                </a:solidFill>
                <a:cs typeface="Arial" charset="0"/>
              </a:rPr>
              <a:t>Capit. 5.5: </a:t>
            </a:r>
            <a:r>
              <a:rPr lang="ca-ES" sz="14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DIAMANTE DE PORTER</a:t>
            </a:r>
          </a:p>
          <a:p>
            <a:pPr>
              <a:spcAft>
                <a:spcPts val="605"/>
              </a:spcAft>
              <a:buClr>
                <a:srgbClr val="C00000"/>
              </a:buClr>
              <a:defRPr/>
            </a:pPr>
            <a:endParaRPr lang="ca-E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42 Flecha derecha">
            <a:extLst>
              <a:ext uri="{FF2B5EF4-FFF2-40B4-BE49-F238E27FC236}">
                <a16:creationId xmlns:a16="http://schemas.microsoft.com/office/drawing/2014/main" id="{21D36E8F-3773-48AF-A483-78091FE7EF2C}"/>
              </a:ext>
            </a:extLst>
          </p:cNvPr>
          <p:cNvSpPr/>
          <p:nvPr/>
        </p:nvSpPr>
        <p:spPr>
          <a:xfrm>
            <a:off x="5686755" y="1788074"/>
            <a:ext cx="403151" cy="31036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209">
              <a:solidFill>
                <a:schemeClr val="tx2"/>
              </a:solidFill>
            </a:endParaRPr>
          </a:p>
        </p:txBody>
      </p:sp>
      <p:sp>
        <p:nvSpPr>
          <p:cNvPr id="31" name="45 Flecha derecha">
            <a:extLst>
              <a:ext uri="{FF2B5EF4-FFF2-40B4-BE49-F238E27FC236}">
                <a16:creationId xmlns:a16="http://schemas.microsoft.com/office/drawing/2014/main" id="{863C6846-272A-4CDF-A265-6B830328EF2D}"/>
              </a:ext>
            </a:extLst>
          </p:cNvPr>
          <p:cNvSpPr/>
          <p:nvPr/>
        </p:nvSpPr>
        <p:spPr>
          <a:xfrm>
            <a:off x="5692078" y="2837002"/>
            <a:ext cx="403151" cy="31036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209">
              <a:solidFill>
                <a:schemeClr val="tx2"/>
              </a:solidFill>
            </a:endParaRPr>
          </a:p>
        </p:txBody>
      </p:sp>
      <p:sp>
        <p:nvSpPr>
          <p:cNvPr id="32" name="46 Flecha derecha">
            <a:extLst>
              <a:ext uri="{FF2B5EF4-FFF2-40B4-BE49-F238E27FC236}">
                <a16:creationId xmlns:a16="http://schemas.microsoft.com/office/drawing/2014/main" id="{74C93890-EA19-479F-9C5F-73EE55B35D13}"/>
              </a:ext>
            </a:extLst>
          </p:cNvPr>
          <p:cNvSpPr/>
          <p:nvPr/>
        </p:nvSpPr>
        <p:spPr>
          <a:xfrm>
            <a:off x="5692078" y="4626681"/>
            <a:ext cx="403151" cy="31036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209">
              <a:solidFill>
                <a:schemeClr val="tx2"/>
              </a:solidFill>
            </a:endParaRPr>
          </a:p>
        </p:txBody>
      </p:sp>
      <p:sp>
        <p:nvSpPr>
          <p:cNvPr id="33" name="27 Rectángulo">
            <a:extLst>
              <a:ext uri="{FF2B5EF4-FFF2-40B4-BE49-F238E27FC236}">
                <a16:creationId xmlns:a16="http://schemas.microsoft.com/office/drawing/2014/main" id="{12B1CDEC-BA3A-4F91-904C-108C7E79E1D3}"/>
              </a:ext>
            </a:extLst>
          </p:cNvPr>
          <p:cNvSpPr/>
          <p:nvPr/>
        </p:nvSpPr>
        <p:spPr bwMode="auto">
          <a:xfrm>
            <a:off x="2348292" y="2726726"/>
            <a:ext cx="1279845" cy="4546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279" rIns="36279" anchor="ctr"/>
          <a:lstStyle/>
          <a:p>
            <a:pPr algn="ctr"/>
            <a:r>
              <a:rPr lang="es-ES" sz="1000">
                <a:solidFill>
                  <a:srgbClr val="000000"/>
                </a:solidFill>
                <a:latin typeface="Montserrat" panose="00000500000000000000" pitchFamily="2" charset="0"/>
              </a:rPr>
              <a:t>Macroeconomía</a:t>
            </a:r>
          </a:p>
        </p:txBody>
      </p:sp>
      <p:sp>
        <p:nvSpPr>
          <p:cNvPr id="34" name="27 Rectángulo">
            <a:extLst>
              <a:ext uri="{FF2B5EF4-FFF2-40B4-BE49-F238E27FC236}">
                <a16:creationId xmlns:a16="http://schemas.microsoft.com/office/drawing/2014/main" id="{D69EB69C-7155-4595-8206-728BC97E0282}"/>
              </a:ext>
            </a:extLst>
          </p:cNvPr>
          <p:cNvSpPr/>
          <p:nvPr/>
        </p:nvSpPr>
        <p:spPr bwMode="auto">
          <a:xfrm>
            <a:off x="650242" y="2709127"/>
            <a:ext cx="1268983" cy="4722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279" rIns="36279" anchor="ctr"/>
          <a:lstStyle/>
          <a:p>
            <a:pPr algn="ctr"/>
            <a:r>
              <a:rPr lang="es-ES" sz="1000">
                <a:solidFill>
                  <a:srgbClr val="000000"/>
                </a:solidFill>
                <a:latin typeface="Montserrat" panose="00000500000000000000" pitchFamily="2" charset="0"/>
              </a:rPr>
              <a:t>Estructura demográfica</a:t>
            </a:r>
          </a:p>
        </p:txBody>
      </p:sp>
      <p:sp>
        <p:nvSpPr>
          <p:cNvPr id="35" name="18 Rectángulo">
            <a:extLst>
              <a:ext uri="{FF2B5EF4-FFF2-40B4-BE49-F238E27FC236}">
                <a16:creationId xmlns:a16="http://schemas.microsoft.com/office/drawing/2014/main" id="{7F82609F-FBFD-4491-82F2-FDC115978DF5}"/>
              </a:ext>
            </a:extLst>
          </p:cNvPr>
          <p:cNvSpPr/>
          <p:nvPr/>
        </p:nvSpPr>
        <p:spPr bwMode="auto">
          <a:xfrm>
            <a:off x="637440" y="6085434"/>
            <a:ext cx="4680000" cy="6489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s-ES" sz="1600" b="1">
                <a:solidFill>
                  <a:schemeClr val="tx1"/>
                </a:solidFill>
              </a:rPr>
              <a:t>Resultados</a:t>
            </a:r>
          </a:p>
        </p:txBody>
      </p:sp>
      <p:sp>
        <p:nvSpPr>
          <p:cNvPr id="36" name="23 Rectángulo">
            <a:extLst>
              <a:ext uri="{FF2B5EF4-FFF2-40B4-BE49-F238E27FC236}">
                <a16:creationId xmlns:a16="http://schemas.microsoft.com/office/drawing/2014/main" id="{67669EF9-50A5-49DB-B4C8-E0E35C32DE71}"/>
              </a:ext>
            </a:extLst>
          </p:cNvPr>
          <p:cNvSpPr/>
          <p:nvPr/>
        </p:nvSpPr>
        <p:spPr bwMode="auto">
          <a:xfrm>
            <a:off x="1083708" y="6369266"/>
            <a:ext cx="1188000" cy="3394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000">
                <a:solidFill>
                  <a:srgbClr val="000000"/>
                </a:solidFill>
                <a:latin typeface="Montserrat" panose="00000500000000000000" pitchFamily="2" charset="0"/>
              </a:rPr>
              <a:t>Crecimiento</a:t>
            </a:r>
          </a:p>
        </p:txBody>
      </p:sp>
      <p:sp>
        <p:nvSpPr>
          <p:cNvPr id="37" name="24 Rectángulo">
            <a:extLst>
              <a:ext uri="{FF2B5EF4-FFF2-40B4-BE49-F238E27FC236}">
                <a16:creationId xmlns:a16="http://schemas.microsoft.com/office/drawing/2014/main" id="{25FEBBB0-5356-4151-96A0-89FC43141F03}"/>
              </a:ext>
            </a:extLst>
          </p:cNvPr>
          <p:cNvSpPr/>
          <p:nvPr/>
        </p:nvSpPr>
        <p:spPr bwMode="auto">
          <a:xfrm>
            <a:off x="2429145" y="6369266"/>
            <a:ext cx="1188000" cy="3394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000">
                <a:solidFill>
                  <a:srgbClr val="000000"/>
                </a:solidFill>
                <a:latin typeface="Montserrat" panose="00000500000000000000" pitchFamily="2" charset="0"/>
              </a:rPr>
              <a:t>Bienestar</a:t>
            </a:r>
          </a:p>
        </p:txBody>
      </p:sp>
      <p:sp>
        <p:nvSpPr>
          <p:cNvPr id="38" name="25 Rectángulo">
            <a:extLst>
              <a:ext uri="{FF2B5EF4-FFF2-40B4-BE49-F238E27FC236}">
                <a16:creationId xmlns:a16="http://schemas.microsoft.com/office/drawing/2014/main" id="{BB5E28B7-AC17-4C6C-86A5-61F7A63894E7}"/>
              </a:ext>
            </a:extLst>
          </p:cNvPr>
          <p:cNvSpPr/>
          <p:nvPr/>
        </p:nvSpPr>
        <p:spPr bwMode="auto">
          <a:xfrm>
            <a:off x="3787955" y="6369266"/>
            <a:ext cx="1188000" cy="3394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000">
                <a:solidFill>
                  <a:srgbClr val="000000"/>
                </a:solidFill>
                <a:latin typeface="Montserrat" panose="00000500000000000000" pitchFamily="2" charset="0"/>
              </a:rPr>
              <a:t>Sostenibilidad</a:t>
            </a:r>
          </a:p>
        </p:txBody>
      </p:sp>
      <p:sp>
        <p:nvSpPr>
          <p:cNvPr id="39" name="6 Rectángulo">
            <a:extLst>
              <a:ext uri="{FF2B5EF4-FFF2-40B4-BE49-F238E27FC236}">
                <a16:creationId xmlns:a16="http://schemas.microsoft.com/office/drawing/2014/main" id="{C3A8679C-62B1-4615-B32D-9F073E596466}"/>
              </a:ext>
            </a:extLst>
          </p:cNvPr>
          <p:cNvSpPr/>
          <p:nvPr/>
        </p:nvSpPr>
        <p:spPr>
          <a:xfrm>
            <a:off x="6150717" y="6209795"/>
            <a:ext cx="50360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907"/>
              </a:spcAft>
              <a:defRPr/>
            </a:pPr>
            <a:r>
              <a:rPr lang="ca-ES" sz="1400">
                <a:solidFill>
                  <a:srgbClr val="C00000"/>
                </a:solidFill>
                <a:cs typeface="Arial" charset="0"/>
              </a:rPr>
              <a:t>Capit. 6.1: </a:t>
            </a:r>
            <a:r>
              <a:rPr lang="ca-ES" sz="14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CRECIMIENTO, BIENESTAR Y SOSTENIBILIDAD </a:t>
            </a:r>
          </a:p>
        </p:txBody>
      </p:sp>
      <p:sp>
        <p:nvSpPr>
          <p:cNvPr id="40" name="46 Flecha derecha">
            <a:extLst>
              <a:ext uri="{FF2B5EF4-FFF2-40B4-BE49-F238E27FC236}">
                <a16:creationId xmlns:a16="http://schemas.microsoft.com/office/drawing/2014/main" id="{B0A29562-0B29-41BB-B50B-6BDEFB2AED79}"/>
              </a:ext>
            </a:extLst>
          </p:cNvPr>
          <p:cNvSpPr/>
          <p:nvPr/>
        </p:nvSpPr>
        <p:spPr>
          <a:xfrm>
            <a:off x="5691680" y="6230180"/>
            <a:ext cx="403151" cy="31036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209">
              <a:solidFill>
                <a:schemeClr val="tx2"/>
              </a:solidFill>
            </a:endParaRPr>
          </a:p>
        </p:txBody>
      </p:sp>
      <p:sp>
        <p:nvSpPr>
          <p:cNvPr id="41" name="22 Flecha abajo">
            <a:extLst>
              <a:ext uri="{FF2B5EF4-FFF2-40B4-BE49-F238E27FC236}">
                <a16:creationId xmlns:a16="http://schemas.microsoft.com/office/drawing/2014/main" id="{ACD1DA3B-1018-4F0A-9C9E-71F7AE2770B1}"/>
              </a:ext>
            </a:extLst>
          </p:cNvPr>
          <p:cNvSpPr/>
          <p:nvPr/>
        </p:nvSpPr>
        <p:spPr bwMode="auto">
          <a:xfrm>
            <a:off x="2534480" y="5864982"/>
            <a:ext cx="883278" cy="270071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sz="161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99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tge 31">
            <a:extLst>
              <a:ext uri="{FF2B5EF4-FFF2-40B4-BE49-F238E27FC236}">
                <a16:creationId xmlns:a16="http://schemas.microsoft.com/office/drawing/2014/main" id="{2155C160-4DB8-41B9-96B7-E1B078491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994" y="2674472"/>
            <a:ext cx="6945877" cy="4110629"/>
          </a:xfrm>
          <a:prstGeom prst="rect">
            <a:avLst/>
          </a:prstGeom>
        </p:spPr>
      </p:pic>
      <p:sp>
        <p:nvSpPr>
          <p:cNvPr id="3" name="18 Rectángulo">
            <a:extLst>
              <a:ext uri="{FF2B5EF4-FFF2-40B4-BE49-F238E27FC236}">
                <a16:creationId xmlns:a16="http://schemas.microsoft.com/office/drawing/2014/main" id="{93170FEA-A6E6-483A-B173-D8CEC2FA0098}"/>
              </a:ext>
            </a:extLst>
          </p:cNvPr>
          <p:cNvSpPr/>
          <p:nvPr/>
        </p:nvSpPr>
        <p:spPr bwMode="auto">
          <a:xfrm>
            <a:off x="550655" y="1383637"/>
            <a:ext cx="4921328" cy="1022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s-ES" b="1">
                <a:solidFill>
                  <a:srgbClr val="C00000"/>
                </a:solidFill>
              </a:rPr>
              <a:t>Resultados</a:t>
            </a:r>
          </a:p>
        </p:txBody>
      </p:sp>
      <p:sp>
        <p:nvSpPr>
          <p:cNvPr id="4" name="23 Rectángulo">
            <a:extLst>
              <a:ext uri="{FF2B5EF4-FFF2-40B4-BE49-F238E27FC236}">
                <a16:creationId xmlns:a16="http://schemas.microsoft.com/office/drawing/2014/main" id="{5828A5A5-58D0-4164-A860-E32DE55904A0}"/>
              </a:ext>
            </a:extLst>
          </p:cNvPr>
          <p:cNvSpPr/>
          <p:nvPr/>
        </p:nvSpPr>
        <p:spPr bwMode="auto">
          <a:xfrm>
            <a:off x="683844" y="1879013"/>
            <a:ext cx="1672247" cy="3394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  <a:latin typeface="Montserrat" panose="00000500000000000000" pitchFamily="2" charset="0"/>
              </a:rPr>
              <a:t>Crecimiento</a:t>
            </a:r>
          </a:p>
        </p:txBody>
      </p:sp>
      <p:sp>
        <p:nvSpPr>
          <p:cNvPr id="5" name="24 Rectángulo">
            <a:extLst>
              <a:ext uri="{FF2B5EF4-FFF2-40B4-BE49-F238E27FC236}">
                <a16:creationId xmlns:a16="http://schemas.microsoft.com/office/drawing/2014/main" id="{46FC120C-1433-43B2-BE19-957125C004DC}"/>
              </a:ext>
            </a:extLst>
          </p:cNvPr>
          <p:cNvSpPr/>
          <p:nvPr/>
        </p:nvSpPr>
        <p:spPr bwMode="auto">
          <a:xfrm>
            <a:off x="2501311" y="1879014"/>
            <a:ext cx="1188000" cy="3394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  <a:latin typeface="Montserrat" panose="00000500000000000000" pitchFamily="2" charset="0"/>
              </a:rPr>
              <a:t>Bienestar</a:t>
            </a:r>
          </a:p>
        </p:txBody>
      </p:sp>
      <p:sp>
        <p:nvSpPr>
          <p:cNvPr id="6" name="25 Rectángulo">
            <a:extLst>
              <a:ext uri="{FF2B5EF4-FFF2-40B4-BE49-F238E27FC236}">
                <a16:creationId xmlns:a16="http://schemas.microsoft.com/office/drawing/2014/main" id="{17BB5D5E-8D68-4E28-8339-A947E8D5B1B4}"/>
              </a:ext>
            </a:extLst>
          </p:cNvPr>
          <p:cNvSpPr/>
          <p:nvPr/>
        </p:nvSpPr>
        <p:spPr bwMode="auto">
          <a:xfrm>
            <a:off x="3806917" y="1879013"/>
            <a:ext cx="1535427" cy="3394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  <a:latin typeface="Montserrat" panose="00000500000000000000" pitchFamily="2" charset="0"/>
              </a:rPr>
              <a:t>Sostenibilidad</a:t>
            </a: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AF56772B-0D33-4C02-B8CB-3106477CE393}"/>
              </a:ext>
            </a:extLst>
          </p:cNvPr>
          <p:cNvSpPr/>
          <p:nvPr/>
        </p:nvSpPr>
        <p:spPr>
          <a:xfrm>
            <a:off x="6096000" y="1752434"/>
            <a:ext cx="59161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7"/>
              </a:spcAft>
              <a:defRPr/>
            </a:pPr>
            <a:r>
              <a:rPr lang="ca-ES" sz="2000">
                <a:solidFill>
                  <a:srgbClr val="C00000"/>
                </a:solidFill>
                <a:cs typeface="Arial" charset="0"/>
              </a:rPr>
              <a:t>Capit. 6.1: </a:t>
            </a:r>
            <a:r>
              <a:rPr lang="ca-ES" sz="20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CRECIMIENTO, BIENESTAR Y SOSTENIBILIDAD </a:t>
            </a:r>
          </a:p>
        </p:txBody>
      </p:sp>
      <p:sp>
        <p:nvSpPr>
          <p:cNvPr id="8" name="46 Flecha derecha">
            <a:extLst>
              <a:ext uri="{FF2B5EF4-FFF2-40B4-BE49-F238E27FC236}">
                <a16:creationId xmlns:a16="http://schemas.microsoft.com/office/drawing/2014/main" id="{84DFBEC9-160D-482E-BD48-DD5093B283BB}"/>
              </a:ext>
            </a:extLst>
          </p:cNvPr>
          <p:cNvSpPr/>
          <p:nvPr/>
        </p:nvSpPr>
        <p:spPr>
          <a:xfrm>
            <a:off x="5563678" y="1813139"/>
            <a:ext cx="542131" cy="31036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209">
              <a:solidFill>
                <a:schemeClr val="tx1"/>
              </a:solidFill>
            </a:endParaRPr>
          </a:p>
        </p:txBody>
      </p:sp>
      <p:cxnSp>
        <p:nvCxnSpPr>
          <p:cNvPr id="9" name="Connector recte 8">
            <a:extLst>
              <a:ext uri="{FF2B5EF4-FFF2-40B4-BE49-F238E27FC236}">
                <a16:creationId xmlns:a16="http://schemas.microsoft.com/office/drawing/2014/main" id="{A8BF4C98-5163-420F-87D3-40CC06673F5A}"/>
              </a:ext>
            </a:extLst>
          </p:cNvPr>
          <p:cNvCxnSpPr>
            <a:cxnSpLocks/>
          </p:cNvCxnSpPr>
          <p:nvPr/>
        </p:nvCxnSpPr>
        <p:spPr>
          <a:xfrm>
            <a:off x="550655" y="607145"/>
            <a:ext cx="97312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atge 9">
            <a:extLst>
              <a:ext uri="{FF2B5EF4-FFF2-40B4-BE49-F238E27FC236}">
                <a16:creationId xmlns:a16="http://schemas.microsoft.com/office/drawing/2014/main" id="{B033305C-9B8F-4527-9A02-74633A170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125" y="340930"/>
            <a:ext cx="1439726" cy="532430"/>
          </a:xfrm>
          <a:prstGeom prst="rect">
            <a:avLst/>
          </a:prstGeom>
          <a:noFill/>
        </p:spPr>
      </p:pic>
      <p:sp>
        <p:nvSpPr>
          <p:cNvPr id="11" name="Google Shape;103;p19">
            <a:extLst>
              <a:ext uri="{FF2B5EF4-FFF2-40B4-BE49-F238E27FC236}">
                <a16:creationId xmlns:a16="http://schemas.microsoft.com/office/drawing/2014/main" id="{4C6FACF4-CE40-4BDF-B823-792490C70E12}"/>
              </a:ext>
            </a:extLst>
          </p:cNvPr>
          <p:cNvSpPr txBox="1">
            <a:spLocks/>
          </p:cNvSpPr>
          <p:nvPr/>
        </p:nvSpPr>
        <p:spPr>
          <a:xfrm>
            <a:off x="550655" y="718511"/>
            <a:ext cx="669602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ca-ES" sz="2400" b="1">
                <a:solidFill>
                  <a:srgbClr val="C00000"/>
                </a:solidFill>
                <a:latin typeface="+mn-lt"/>
              </a:rPr>
              <a:t>Informe de Competitividad de la comarca de Osona</a:t>
            </a:r>
          </a:p>
        </p:txBody>
      </p:sp>
      <p:sp>
        <p:nvSpPr>
          <p:cNvPr id="2" name="Fletxa: corbada a la dreta 1">
            <a:extLst>
              <a:ext uri="{FF2B5EF4-FFF2-40B4-BE49-F238E27FC236}">
                <a16:creationId xmlns:a16="http://schemas.microsoft.com/office/drawing/2014/main" id="{1ADEA9C3-159C-4836-8967-34800F995BFF}"/>
              </a:ext>
            </a:extLst>
          </p:cNvPr>
          <p:cNvSpPr/>
          <p:nvPr/>
        </p:nvSpPr>
        <p:spPr>
          <a:xfrm rot="20608915">
            <a:off x="1562836" y="2775286"/>
            <a:ext cx="1052469" cy="2594471"/>
          </a:xfrm>
          <a:prstGeom prst="curvedRightArrow">
            <a:avLst>
              <a:gd name="adj1" fmla="val 22460"/>
              <a:gd name="adj2" fmla="val 8276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89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7;p19">
            <a:extLst>
              <a:ext uri="{FF2B5EF4-FFF2-40B4-BE49-F238E27FC236}">
                <a16:creationId xmlns:a16="http://schemas.microsoft.com/office/drawing/2014/main" id="{1501F558-8CBE-4F01-9CEF-2DB376C0068E}"/>
              </a:ext>
            </a:extLst>
          </p:cNvPr>
          <p:cNvSpPr/>
          <p:nvPr/>
        </p:nvSpPr>
        <p:spPr>
          <a:xfrm>
            <a:off x="414708" y="1514905"/>
            <a:ext cx="2376000" cy="16200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POSICIONAMENT COMPETITIU DE LA COMARCA D’OSONA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10;p19">
            <a:extLst>
              <a:ext uri="{FF2B5EF4-FFF2-40B4-BE49-F238E27FC236}">
                <a16:creationId xmlns:a16="http://schemas.microsoft.com/office/drawing/2014/main" id="{3F237FDC-A573-4DA8-A73E-523A27458DE4}"/>
              </a:ext>
            </a:extLst>
          </p:cNvPr>
          <p:cNvSpPr/>
          <p:nvPr/>
        </p:nvSpPr>
        <p:spPr>
          <a:xfrm rot="5400000">
            <a:off x="2496696" y="2204668"/>
            <a:ext cx="1028700" cy="240475"/>
          </a:xfrm>
          <a:prstGeom prst="flowChartExtra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11;p19">
            <a:extLst>
              <a:ext uri="{FF2B5EF4-FFF2-40B4-BE49-F238E27FC236}">
                <a16:creationId xmlns:a16="http://schemas.microsoft.com/office/drawing/2014/main" id="{A55CC639-A4FD-4FC4-B80D-E7B174F42B38}"/>
              </a:ext>
            </a:extLst>
          </p:cNvPr>
          <p:cNvSpPr/>
          <p:nvPr/>
        </p:nvSpPr>
        <p:spPr>
          <a:xfrm rot="5400000">
            <a:off x="4699315" y="2204668"/>
            <a:ext cx="1028700" cy="240475"/>
          </a:xfrm>
          <a:prstGeom prst="flowChartExtra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2;p19">
            <a:extLst>
              <a:ext uri="{FF2B5EF4-FFF2-40B4-BE49-F238E27FC236}">
                <a16:creationId xmlns:a16="http://schemas.microsoft.com/office/drawing/2014/main" id="{A81C237F-38E6-4BC7-9FBF-3DF6CB155A2C}"/>
              </a:ext>
            </a:extLst>
          </p:cNvPr>
          <p:cNvSpPr>
            <a:spLocks noChangeAspect="1"/>
          </p:cNvSpPr>
          <p:nvPr/>
        </p:nvSpPr>
        <p:spPr>
          <a:xfrm>
            <a:off x="7978939" y="1514905"/>
            <a:ext cx="1619589" cy="1620000"/>
          </a:xfrm>
          <a:prstGeom prst="roundRect">
            <a:avLst>
              <a:gd name="adj" fmla="val 16667"/>
            </a:avLst>
          </a:prstGeom>
          <a:solidFill>
            <a:srgbClr val="C00000">
              <a:alpha val="6980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DEFINICIÓN </a:t>
            </a:r>
            <a:r>
              <a:rPr lang="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</a:t>
            </a:r>
            <a:r>
              <a:rPr lang="ca-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 DE FUTUR</a:t>
            </a:r>
            <a:r>
              <a:rPr lang="ca-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1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3;p19">
            <a:extLst>
              <a:ext uri="{FF2B5EF4-FFF2-40B4-BE49-F238E27FC236}">
                <a16:creationId xmlns:a16="http://schemas.microsoft.com/office/drawing/2014/main" id="{205A90EE-F0BE-434A-B5AD-23A3ACBEA8A1}"/>
              </a:ext>
            </a:extLst>
          </p:cNvPr>
          <p:cNvSpPr/>
          <p:nvPr/>
        </p:nvSpPr>
        <p:spPr>
          <a:xfrm rot="5400000">
            <a:off x="6998656" y="2204669"/>
            <a:ext cx="1028700" cy="240475"/>
          </a:xfrm>
          <a:prstGeom prst="flowChartExtra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6 Rectángulo">
            <a:extLst>
              <a:ext uri="{FF2B5EF4-FFF2-40B4-BE49-F238E27FC236}">
                <a16:creationId xmlns:a16="http://schemas.microsoft.com/office/drawing/2014/main" id="{A70E8A63-83B5-453C-B285-1D59CBBB8EA1}"/>
              </a:ext>
            </a:extLst>
          </p:cNvPr>
          <p:cNvSpPr/>
          <p:nvPr/>
        </p:nvSpPr>
        <p:spPr>
          <a:xfrm>
            <a:off x="392668" y="3699902"/>
            <a:ext cx="2738288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907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ES" sz="12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PRESENTACIÓN DE LA COMARCA DE OSONA</a:t>
            </a:r>
          </a:p>
          <a:p>
            <a:pPr marL="285750" indent="-285750">
              <a:spcAft>
                <a:spcPts val="907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FACTORES ESTRUCTURALES DE LA COMPETITIVIDAD</a:t>
            </a:r>
          </a:p>
          <a:p>
            <a:pPr marL="285750" indent="-285750">
              <a:spcAft>
                <a:spcPts val="907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FACTORES COMPETITIVIDAD MICROECONÓMICA:</a:t>
            </a:r>
          </a:p>
          <a:p>
            <a:pPr marL="742950" lvl="1" indent="-285750">
              <a:spcAft>
                <a:spcPts val="605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a-ES" sz="12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Condiciones de los factores productivos</a:t>
            </a:r>
          </a:p>
          <a:p>
            <a:pPr marL="742950" lvl="1" indent="-285750">
              <a:spcAft>
                <a:spcPts val="605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a-ES" sz="12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Contexto para la estrategia y rivalidad</a:t>
            </a:r>
          </a:p>
          <a:p>
            <a:pPr marL="742950" lvl="1" indent="-285750">
              <a:spcAft>
                <a:spcPts val="605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a-ES" sz="12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Sectores relacionados y de soporte</a:t>
            </a:r>
          </a:p>
          <a:p>
            <a:pPr marL="742950" lvl="1" indent="-285750">
              <a:spcAft>
                <a:spcPts val="605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a-ES" sz="12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Condiciones de la demanda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FD3F5A-48EC-4F59-A900-23A916389DDF}"/>
              </a:ext>
            </a:extLst>
          </p:cNvPr>
          <p:cNvSpPr/>
          <p:nvPr/>
        </p:nvSpPr>
        <p:spPr>
          <a:xfrm>
            <a:off x="3420214" y="3800011"/>
            <a:ext cx="1791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spcAft>
                <a:spcPts val="605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a-ES" sz="12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DIAMANTE DE PORTER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40924A-CF45-40ED-B9B9-A9EFD1E3687D}"/>
              </a:ext>
            </a:extLst>
          </p:cNvPr>
          <p:cNvSpPr/>
          <p:nvPr/>
        </p:nvSpPr>
        <p:spPr>
          <a:xfrm>
            <a:off x="5637615" y="3700154"/>
            <a:ext cx="1967270" cy="1748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200000"/>
              </a:lnSpc>
              <a:spcAft>
                <a:spcPts val="605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a-ES" sz="12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DIMENSIÓN PRODUCTIVA</a:t>
            </a:r>
          </a:p>
          <a:p>
            <a:pPr marL="171450" indent="-171450">
              <a:lnSpc>
                <a:spcPct val="200000"/>
              </a:lnSpc>
              <a:spcAft>
                <a:spcPts val="605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a-ES" sz="12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DIMENSIÓN FORMATIVA</a:t>
            </a:r>
          </a:p>
          <a:p>
            <a:pPr marL="171450" indent="-171450">
              <a:lnSpc>
                <a:spcPct val="200000"/>
              </a:lnSpc>
              <a:spcAft>
                <a:spcPts val="605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a-ES" sz="12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DIMENSIÓN SOCIAL</a:t>
            </a:r>
          </a:p>
          <a:p>
            <a:pPr marL="171450" indent="-171450">
              <a:lnSpc>
                <a:spcPct val="200000"/>
              </a:lnSpc>
              <a:spcAft>
                <a:spcPts val="605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a-ES" sz="12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DIMENSIÓN TERRITORIAL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9BD266-16BA-4677-B330-72D2C05BA277}"/>
              </a:ext>
            </a:extLst>
          </p:cNvPr>
          <p:cNvSpPr/>
          <p:nvPr/>
        </p:nvSpPr>
        <p:spPr>
          <a:xfrm>
            <a:off x="7935397" y="3800011"/>
            <a:ext cx="2089943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5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a-ES" sz="12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SESIONES DE CONTRASTE POR DIMENSIÓN:</a:t>
            </a:r>
          </a:p>
          <a:p>
            <a:pPr marL="628650" lvl="1" indent="-171450">
              <a:spcAft>
                <a:spcPts val="605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a-ES" sz="12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Definición de los retos de futuro</a:t>
            </a:r>
          </a:p>
        </p:txBody>
      </p:sp>
      <p:sp>
        <p:nvSpPr>
          <p:cNvPr id="16" name="Google Shape;112;p19">
            <a:extLst>
              <a:ext uri="{FF2B5EF4-FFF2-40B4-BE49-F238E27FC236}">
                <a16:creationId xmlns:a16="http://schemas.microsoft.com/office/drawing/2014/main" id="{23863B0C-0CF6-4B6D-978F-62DC98CDDE05}"/>
              </a:ext>
            </a:extLst>
          </p:cNvPr>
          <p:cNvSpPr>
            <a:spLocks noChangeAspect="1"/>
          </p:cNvSpPr>
          <p:nvPr/>
        </p:nvSpPr>
        <p:spPr>
          <a:xfrm>
            <a:off x="10157703" y="1519987"/>
            <a:ext cx="1619589" cy="1620000"/>
          </a:xfrm>
          <a:prstGeom prst="roundRect">
            <a:avLst>
              <a:gd name="adj" fmla="val 16667"/>
            </a:avLst>
          </a:prstGeom>
          <a:solidFill>
            <a:srgbClr val="C00000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PRIORIZACIÓN </a:t>
            </a:r>
            <a:r>
              <a:rPr lang="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</a:t>
            </a:r>
            <a:r>
              <a:rPr lang="ca-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 DE FUTUR</a:t>
            </a:r>
            <a:r>
              <a:rPr lang="ca-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1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13;p19">
            <a:extLst>
              <a:ext uri="{FF2B5EF4-FFF2-40B4-BE49-F238E27FC236}">
                <a16:creationId xmlns:a16="http://schemas.microsoft.com/office/drawing/2014/main" id="{4A81F455-0937-4E10-802C-51D8C4DC162F}"/>
              </a:ext>
            </a:extLst>
          </p:cNvPr>
          <p:cNvSpPr/>
          <p:nvPr/>
        </p:nvSpPr>
        <p:spPr>
          <a:xfrm rot="5400000">
            <a:off x="9309635" y="2208541"/>
            <a:ext cx="1028700" cy="240475"/>
          </a:xfrm>
          <a:prstGeom prst="flowChartExtra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05;p19">
            <a:extLst>
              <a:ext uri="{FF2B5EF4-FFF2-40B4-BE49-F238E27FC236}">
                <a16:creationId xmlns:a16="http://schemas.microsoft.com/office/drawing/2014/main" id="{613FD46A-358B-4240-8B20-615D1FB20725}"/>
              </a:ext>
            </a:extLst>
          </p:cNvPr>
          <p:cNvSpPr>
            <a:spLocks noChangeAspect="1"/>
          </p:cNvSpPr>
          <p:nvPr/>
        </p:nvSpPr>
        <p:spPr>
          <a:xfrm>
            <a:off x="5663070" y="1514905"/>
            <a:ext cx="1619589" cy="1620000"/>
          </a:xfrm>
          <a:prstGeom prst="roundRect">
            <a:avLst>
              <a:gd name="adj" fmla="val 16667"/>
            </a:avLst>
          </a:prstGeom>
          <a:solidFill>
            <a:srgbClr val="C00000">
              <a:alpha val="7490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GRUP</a:t>
            </a:r>
            <a:r>
              <a:rPr lang="ca-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</a:t>
            </a:r>
            <a:r>
              <a:rPr lang="ca-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EXPERT</a:t>
            </a:r>
            <a:r>
              <a:rPr lang="ca-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 P</a:t>
            </a:r>
            <a:r>
              <a:rPr lang="ca-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 DIMENSIÓ</a:t>
            </a:r>
            <a:r>
              <a:rPr lang="ca-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1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06;p19">
            <a:extLst>
              <a:ext uri="{FF2B5EF4-FFF2-40B4-BE49-F238E27FC236}">
                <a16:creationId xmlns:a16="http://schemas.microsoft.com/office/drawing/2014/main" id="{E1C38A26-3EFC-4474-B7DB-870323D5226F}"/>
              </a:ext>
            </a:extLst>
          </p:cNvPr>
          <p:cNvSpPr>
            <a:spLocks noChangeAspect="1"/>
          </p:cNvSpPr>
          <p:nvPr/>
        </p:nvSpPr>
        <p:spPr>
          <a:xfrm>
            <a:off x="3484623" y="1514905"/>
            <a:ext cx="1522085" cy="1620000"/>
          </a:xfrm>
          <a:prstGeom prst="roundRect">
            <a:avLst>
              <a:gd name="adj" fmla="val 16667"/>
            </a:avLst>
          </a:prstGeom>
          <a:solidFill>
            <a:srgbClr val="C0000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DIAMANT</a:t>
            </a:r>
            <a:r>
              <a:rPr lang="ca-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LA COMARCA D</a:t>
            </a:r>
            <a:r>
              <a:rPr lang="ca-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OSONA</a:t>
            </a:r>
            <a:endParaRPr sz="1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07;p19">
            <a:extLst>
              <a:ext uri="{FF2B5EF4-FFF2-40B4-BE49-F238E27FC236}">
                <a16:creationId xmlns:a16="http://schemas.microsoft.com/office/drawing/2014/main" id="{2C6713E5-FAB4-4B10-9387-2C2E99BB7379}"/>
              </a:ext>
            </a:extLst>
          </p:cNvPr>
          <p:cNvSpPr/>
          <p:nvPr/>
        </p:nvSpPr>
        <p:spPr>
          <a:xfrm>
            <a:off x="440853" y="1514905"/>
            <a:ext cx="2376000" cy="1620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POSICIONAM</a:t>
            </a:r>
            <a:r>
              <a:rPr lang="ca-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ENT</a:t>
            </a:r>
            <a:r>
              <a:rPr lang="ca-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COMPETITI</a:t>
            </a:r>
            <a:r>
              <a:rPr lang="ca-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VO</a:t>
            </a:r>
            <a:r>
              <a:rPr lang="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LA COMARCA D</a:t>
            </a:r>
            <a:r>
              <a:rPr lang="ca-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OSONA</a:t>
            </a:r>
            <a:endParaRPr sz="1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02E82B-07B0-4B14-8500-2B37786A1EE6}"/>
              </a:ext>
            </a:extLst>
          </p:cNvPr>
          <p:cNvSpPr/>
          <p:nvPr/>
        </p:nvSpPr>
        <p:spPr>
          <a:xfrm>
            <a:off x="10216608" y="3742384"/>
            <a:ext cx="1795510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5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a-ES" sz="12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CONSEJO GENERAL DE CREACCIÓ</a:t>
            </a:r>
          </a:p>
          <a:p>
            <a:pPr marL="628650" lvl="1" indent="-171450">
              <a:spcAft>
                <a:spcPts val="605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a-ES" sz="12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Consell Comarcal d’Osona</a:t>
            </a:r>
          </a:p>
          <a:p>
            <a:pPr marL="628650" lvl="1" indent="-171450">
              <a:spcAft>
                <a:spcPts val="605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a-ES" sz="12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Ayuntamientos</a:t>
            </a:r>
          </a:p>
          <a:p>
            <a:pPr marL="628650" lvl="1" indent="-171450">
              <a:spcAft>
                <a:spcPts val="605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a-ES" sz="12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UVic</a:t>
            </a:r>
          </a:p>
          <a:p>
            <a:pPr marL="628650" lvl="1" indent="-171450">
              <a:spcAft>
                <a:spcPts val="605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a-ES" sz="12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Tercer Sector</a:t>
            </a:r>
          </a:p>
          <a:p>
            <a:pPr marL="628650" lvl="1" indent="-171450">
              <a:spcAft>
                <a:spcPts val="605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a-ES" sz="12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Sindicatos y Consejo Empresarial</a:t>
            </a:r>
          </a:p>
        </p:txBody>
      </p:sp>
      <p:sp>
        <p:nvSpPr>
          <p:cNvPr id="22" name="QuadreDeText 21">
            <a:extLst>
              <a:ext uri="{FF2B5EF4-FFF2-40B4-BE49-F238E27FC236}">
                <a16:creationId xmlns:a16="http://schemas.microsoft.com/office/drawing/2014/main" id="{C158657A-B78A-4CF9-B4F3-10E30C5655C6}"/>
              </a:ext>
            </a:extLst>
          </p:cNvPr>
          <p:cNvSpPr txBox="1"/>
          <p:nvPr/>
        </p:nvSpPr>
        <p:spPr>
          <a:xfrm>
            <a:off x="916708" y="3157878"/>
            <a:ext cx="960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b="1"/>
              <a:t>ANÁLISIS</a:t>
            </a:r>
          </a:p>
        </p:txBody>
      </p:sp>
      <p:sp>
        <p:nvSpPr>
          <p:cNvPr id="23" name="QuadreDeText 22">
            <a:extLst>
              <a:ext uri="{FF2B5EF4-FFF2-40B4-BE49-F238E27FC236}">
                <a16:creationId xmlns:a16="http://schemas.microsoft.com/office/drawing/2014/main" id="{40CEF87E-7B49-4B4F-9FEB-A7D0BE63453B}"/>
              </a:ext>
            </a:extLst>
          </p:cNvPr>
          <p:cNvSpPr txBox="1"/>
          <p:nvPr/>
        </p:nvSpPr>
        <p:spPr>
          <a:xfrm>
            <a:off x="3484623" y="3154490"/>
            <a:ext cx="1513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b="1"/>
              <a:t>CONCLUSIONES</a:t>
            </a:r>
          </a:p>
        </p:txBody>
      </p:sp>
      <p:sp>
        <p:nvSpPr>
          <p:cNvPr id="24" name="QuadreDeText 23">
            <a:extLst>
              <a:ext uri="{FF2B5EF4-FFF2-40B4-BE49-F238E27FC236}">
                <a16:creationId xmlns:a16="http://schemas.microsoft.com/office/drawing/2014/main" id="{FA73A7E1-C58F-43FD-8D42-C7CBF9758E40}"/>
              </a:ext>
            </a:extLst>
          </p:cNvPr>
          <p:cNvSpPr txBox="1"/>
          <p:nvPr/>
        </p:nvSpPr>
        <p:spPr>
          <a:xfrm>
            <a:off x="5726297" y="3154490"/>
            <a:ext cx="1992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b="1"/>
              <a:t>CONTRASTE TÉCNICO</a:t>
            </a:r>
          </a:p>
        </p:txBody>
      </p:sp>
      <p:sp>
        <p:nvSpPr>
          <p:cNvPr id="25" name="QuadreDeText 24">
            <a:extLst>
              <a:ext uri="{FF2B5EF4-FFF2-40B4-BE49-F238E27FC236}">
                <a16:creationId xmlns:a16="http://schemas.microsoft.com/office/drawing/2014/main" id="{ADA4753F-75D4-4EF2-B7D4-C1CA85FFAB00}"/>
              </a:ext>
            </a:extLst>
          </p:cNvPr>
          <p:cNvSpPr txBox="1"/>
          <p:nvPr/>
        </p:nvSpPr>
        <p:spPr>
          <a:xfrm>
            <a:off x="8049853" y="3157609"/>
            <a:ext cx="1755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/>
              <a:t>VALORACIÓN POLÍTICO-TÉCNICA</a:t>
            </a:r>
          </a:p>
        </p:txBody>
      </p:sp>
      <p:sp>
        <p:nvSpPr>
          <p:cNvPr id="26" name="QuadreDeText 25">
            <a:extLst>
              <a:ext uri="{FF2B5EF4-FFF2-40B4-BE49-F238E27FC236}">
                <a16:creationId xmlns:a16="http://schemas.microsoft.com/office/drawing/2014/main" id="{0B87F660-AA73-49DC-B53F-1A2D0CD9B3F6}"/>
              </a:ext>
            </a:extLst>
          </p:cNvPr>
          <p:cNvSpPr txBox="1"/>
          <p:nvPr/>
        </p:nvSpPr>
        <p:spPr>
          <a:xfrm>
            <a:off x="10251163" y="3154490"/>
            <a:ext cx="1429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b="1"/>
              <a:t>PRIORIZACIÓN</a:t>
            </a:r>
          </a:p>
        </p:txBody>
      </p:sp>
      <p:sp>
        <p:nvSpPr>
          <p:cNvPr id="27" name="Google Shape;63;p14">
            <a:extLst>
              <a:ext uri="{FF2B5EF4-FFF2-40B4-BE49-F238E27FC236}">
                <a16:creationId xmlns:a16="http://schemas.microsoft.com/office/drawing/2014/main" id="{66A71E05-680C-4849-87C8-623E4B04E729}"/>
              </a:ext>
            </a:extLst>
          </p:cNvPr>
          <p:cNvSpPr txBox="1">
            <a:spLocks/>
          </p:cNvSpPr>
          <p:nvPr/>
        </p:nvSpPr>
        <p:spPr>
          <a:xfrm>
            <a:off x="551098" y="535771"/>
            <a:ext cx="9665510" cy="69650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200"/>
              <a:t>¿Cuál es la metodología del Informe de competitividad?</a:t>
            </a:r>
          </a:p>
        </p:txBody>
      </p:sp>
    </p:spTree>
    <p:extLst>
      <p:ext uri="{BB962C8B-B14F-4D97-AF65-F5344CB8AC3E}">
        <p14:creationId xmlns:p14="http://schemas.microsoft.com/office/powerpoint/2010/main" val="3562876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3;p14">
            <a:extLst>
              <a:ext uri="{FF2B5EF4-FFF2-40B4-BE49-F238E27FC236}">
                <a16:creationId xmlns:a16="http://schemas.microsoft.com/office/drawing/2014/main" id="{AE17FF28-C1F4-44B6-A05A-FFD928D6C569}"/>
              </a:ext>
            </a:extLst>
          </p:cNvPr>
          <p:cNvSpPr txBox="1">
            <a:spLocks/>
          </p:cNvSpPr>
          <p:nvPr/>
        </p:nvSpPr>
        <p:spPr>
          <a:xfrm>
            <a:off x="637439" y="748362"/>
            <a:ext cx="7954111" cy="69650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200"/>
              <a:t>¿Cómo planificamos la estrategia de Creacció ?</a:t>
            </a:r>
          </a:p>
        </p:txBody>
      </p:sp>
      <p:sp>
        <p:nvSpPr>
          <p:cNvPr id="5" name="Google Shape;139;p22">
            <a:extLst>
              <a:ext uri="{FF2B5EF4-FFF2-40B4-BE49-F238E27FC236}">
                <a16:creationId xmlns:a16="http://schemas.microsoft.com/office/drawing/2014/main" id="{7891E63D-CA3C-47EB-80B5-E1C03E82E6BA}"/>
              </a:ext>
            </a:extLst>
          </p:cNvPr>
          <p:cNvSpPr txBox="1">
            <a:spLocks/>
          </p:cNvSpPr>
          <p:nvPr/>
        </p:nvSpPr>
        <p:spPr>
          <a:xfrm>
            <a:off x="468972" y="1728653"/>
            <a:ext cx="11511705" cy="5031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SzPts val="1800"/>
              <a:buNone/>
            </a:pPr>
            <a:r>
              <a:rPr lang="ca-ES" sz="1800">
                <a:solidFill>
                  <a:srgbClr val="C00000"/>
                </a:solidFill>
              </a:rPr>
              <a:t>Retos territorio &gt;   Retos Creacció &gt;   Implicaciones &gt;  Modelo (Proyectos estrategia) &gt;   Operativa (Proyectos ejecución)</a:t>
            </a:r>
          </a:p>
        </p:txBody>
      </p:sp>
      <p:pic>
        <p:nvPicPr>
          <p:cNvPr id="6" name="Google Shape;140;p22">
            <a:extLst>
              <a:ext uri="{FF2B5EF4-FFF2-40B4-BE49-F238E27FC236}">
                <a16:creationId xmlns:a16="http://schemas.microsoft.com/office/drawing/2014/main" id="{59AB741D-868E-4043-B924-0B30D717B7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134" t="27571" r="25290" b="11173"/>
          <a:stretch/>
        </p:blipFill>
        <p:spPr>
          <a:xfrm>
            <a:off x="1956000" y="2459233"/>
            <a:ext cx="8280000" cy="4100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771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>
            <a:extLst>
              <a:ext uri="{FF2B5EF4-FFF2-40B4-BE49-F238E27FC236}">
                <a16:creationId xmlns:a16="http://schemas.microsoft.com/office/drawing/2014/main" id="{2060229C-3731-4FAB-AD37-97A765E593DB}"/>
              </a:ext>
            </a:extLst>
          </p:cNvPr>
          <p:cNvSpPr txBox="1"/>
          <p:nvPr/>
        </p:nvSpPr>
        <p:spPr>
          <a:xfrm>
            <a:off x="3981862" y="1623486"/>
            <a:ext cx="422827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8800" b="1"/>
              <a:t>Gracias !</a:t>
            </a:r>
          </a:p>
          <a:p>
            <a:r>
              <a:rPr lang="ca-ES" sz="8800" b="1"/>
              <a:t>Gràcies 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1F8838-47FF-42A0-B8E5-3EA4BFEF5651}"/>
              </a:ext>
            </a:extLst>
          </p:cNvPr>
          <p:cNvSpPr/>
          <p:nvPr/>
        </p:nvSpPr>
        <p:spPr>
          <a:xfrm>
            <a:off x="1205023" y="4796413"/>
            <a:ext cx="9781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60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http://www.observatorisocioeconomicosona.cat/</a:t>
            </a:r>
            <a:endParaRPr lang="ca-ES" sz="36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6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tge 8">
            <a:extLst>
              <a:ext uri="{FF2B5EF4-FFF2-40B4-BE49-F238E27FC236}">
                <a16:creationId xmlns:a16="http://schemas.microsoft.com/office/drawing/2014/main" id="{6025CBD9-C278-46A6-92D6-6D6EB12F5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90"/>
          <a:stretch/>
        </p:blipFill>
        <p:spPr>
          <a:xfrm>
            <a:off x="0" y="1076047"/>
            <a:ext cx="12177451" cy="5781953"/>
          </a:xfrm>
          <a:prstGeom prst="rect">
            <a:avLst/>
          </a:prstGeom>
        </p:spPr>
      </p:pic>
      <p:cxnSp>
        <p:nvCxnSpPr>
          <p:cNvPr id="4" name="Connector recte 3">
            <a:extLst>
              <a:ext uri="{FF2B5EF4-FFF2-40B4-BE49-F238E27FC236}">
                <a16:creationId xmlns:a16="http://schemas.microsoft.com/office/drawing/2014/main" id="{BC09446B-A3E7-4D71-AC97-C4147614B0ED}"/>
              </a:ext>
            </a:extLst>
          </p:cNvPr>
          <p:cNvCxnSpPr>
            <a:cxnSpLocks/>
          </p:cNvCxnSpPr>
          <p:nvPr/>
        </p:nvCxnSpPr>
        <p:spPr>
          <a:xfrm>
            <a:off x="1241946" y="613439"/>
            <a:ext cx="89529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tge 5">
            <a:extLst>
              <a:ext uri="{FF2B5EF4-FFF2-40B4-BE49-F238E27FC236}">
                <a16:creationId xmlns:a16="http://schemas.microsoft.com/office/drawing/2014/main" id="{EF882853-DB52-4228-B7E5-F9BAB3ED2DC0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956" y="375949"/>
            <a:ext cx="985520" cy="474980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390A7A0-F69D-434B-9308-187D8656D049}"/>
              </a:ext>
            </a:extLst>
          </p:cNvPr>
          <p:cNvSpPr/>
          <p:nvPr/>
        </p:nvSpPr>
        <p:spPr>
          <a:xfrm>
            <a:off x="498568" y="2625367"/>
            <a:ext cx="7714253" cy="1081980"/>
          </a:xfrm>
          <a:prstGeom prst="ellipse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4400" b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CREACCIÓ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39ACD-38B9-4BBF-BA51-9012672A467C}"/>
              </a:ext>
            </a:extLst>
          </p:cNvPr>
          <p:cNvSpPr/>
          <p:nvPr/>
        </p:nvSpPr>
        <p:spPr>
          <a:xfrm>
            <a:off x="1667888" y="3578522"/>
            <a:ext cx="3370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altLang="ca-ES" sz="2000" b="1" bmk="_Toc528660029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Agencia de </a:t>
            </a:r>
            <a:r>
              <a:rPr lang="es-ES" altLang="ca-ES" sz="2000" b="1" bmk="_Toc528660029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emprendimiento</a:t>
            </a:r>
            <a:r>
              <a:rPr lang="ca-ES" altLang="ca-ES" sz="2000" b="1" bmk="_Toc528660029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altLang="ca-ES" sz="2000" b="1" bmk="_Toc528660029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innovación</a:t>
            </a:r>
            <a:r>
              <a:rPr lang="ca-ES" altLang="ca-ES" sz="2000" b="1" bmk="_Toc528660029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S" altLang="ca-ES" sz="2000" b="1" bmk="_Toc528660029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conocimiento</a:t>
            </a:r>
            <a:endParaRPr kumimoji="0" lang="es-ES" altLang="ca-ES" sz="1100" b="0" i="0" u="none" strike="noStrike" cap="none" normalizeH="0" baseline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0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3;p14">
            <a:extLst>
              <a:ext uri="{FF2B5EF4-FFF2-40B4-BE49-F238E27FC236}">
                <a16:creationId xmlns:a16="http://schemas.microsoft.com/office/drawing/2014/main" id="{C5FA6698-1E48-485E-A89E-3BCD528C5C8A}"/>
              </a:ext>
            </a:extLst>
          </p:cNvPr>
          <p:cNvSpPr txBox="1">
            <a:spLocks/>
          </p:cNvSpPr>
          <p:nvPr/>
        </p:nvSpPr>
        <p:spPr>
          <a:xfrm>
            <a:off x="637440" y="748362"/>
            <a:ext cx="3359794" cy="69650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200"/>
              <a:t>¿</a:t>
            </a:r>
            <a:r>
              <a:rPr lang="es-ES" sz="3200"/>
              <a:t>Quiénes</a:t>
            </a:r>
            <a:r>
              <a:rPr lang="ca-ES" sz="3200"/>
              <a:t>  </a:t>
            </a:r>
            <a:r>
              <a:rPr lang="es-ES" sz="3200"/>
              <a:t>somos</a:t>
            </a:r>
            <a:r>
              <a:rPr lang="ca-ES" sz="3200"/>
              <a:t> ? </a:t>
            </a:r>
          </a:p>
        </p:txBody>
      </p:sp>
      <p:pic>
        <p:nvPicPr>
          <p:cNvPr id="6" name="Shape 109">
            <a:extLst>
              <a:ext uri="{FF2B5EF4-FFF2-40B4-BE49-F238E27FC236}">
                <a16:creationId xmlns:a16="http://schemas.microsoft.com/office/drawing/2014/main" id="{D192B8D7-E98B-4E6E-85B8-8E4CDA024F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0968" r="-1770"/>
          <a:stretch/>
        </p:blipFill>
        <p:spPr>
          <a:xfrm>
            <a:off x="4667750" y="1792399"/>
            <a:ext cx="7308000" cy="43619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5">
            <a:extLst>
              <a:ext uri="{FF2B5EF4-FFF2-40B4-BE49-F238E27FC236}">
                <a16:creationId xmlns:a16="http://schemas.microsoft.com/office/drawing/2014/main" id="{E3DA3280-A551-46C6-8CB0-D321A10DAF0E}"/>
              </a:ext>
            </a:extLst>
          </p:cNvPr>
          <p:cNvSpPr/>
          <p:nvPr/>
        </p:nvSpPr>
        <p:spPr>
          <a:xfrm>
            <a:off x="637439" y="2135137"/>
            <a:ext cx="3785705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spcAft>
                <a:spcPct val="0"/>
              </a:spcAft>
              <a:buClrTx/>
              <a:defRPr/>
            </a:pPr>
            <a:r>
              <a:rPr lang="ca-ES" sz="1600" b="1">
                <a:latin typeface="Calibri" panose="020F0502020204030204" pitchFamily="34" charset="0"/>
                <a:ea typeface="+mn-ea"/>
                <a:cs typeface="+mn-cs"/>
              </a:rPr>
              <a:t>Creacció </a:t>
            </a:r>
            <a:r>
              <a:rPr lang="ca-ES" sz="1600">
                <a:latin typeface="Calibri" panose="020F0502020204030204" pitchFamily="34" charset="0"/>
              </a:rPr>
              <a:t>e</a:t>
            </a:r>
            <a:r>
              <a:rPr lang="ca-ES" sz="1600">
                <a:latin typeface="Calibri" panose="020F0502020204030204" pitchFamily="34" charset="0"/>
                <a:ea typeface="+mn-ea"/>
                <a:cs typeface="+mn-cs"/>
              </a:rPr>
              <a:t>s</a:t>
            </a:r>
            <a:r>
              <a:rPr lang="ca-ES" sz="1600" b="1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a-ES" sz="1600">
                <a:latin typeface="Calibri" panose="020F0502020204030204" pitchFamily="34" charset="0"/>
                <a:ea typeface="+mn-ea"/>
                <a:cs typeface="+mn-cs"/>
              </a:rPr>
              <a:t>la agencia de </a:t>
            </a:r>
            <a:r>
              <a:rPr lang="es-ES" sz="1600" dirty="0">
                <a:latin typeface="Calibri" panose="020F0502020204030204" pitchFamily="34" charset="0"/>
                <a:ea typeface="+mn-ea"/>
                <a:cs typeface="+mn-cs"/>
              </a:rPr>
              <a:t>desarrollo</a:t>
            </a:r>
            <a:r>
              <a:rPr lang="ca-ES" sz="1600" dirty="0">
                <a:latin typeface="Calibri" panose="020F0502020204030204" pitchFamily="34" charset="0"/>
                <a:ea typeface="+mn-ea"/>
                <a:cs typeface="+mn-cs"/>
              </a:rPr>
              <a:t> de la comarca de Osona.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FBD007-1031-4F29-A6B3-B72A16AB2DA8}"/>
              </a:ext>
            </a:extLst>
          </p:cNvPr>
          <p:cNvSpPr/>
          <p:nvPr/>
        </p:nvSpPr>
        <p:spPr>
          <a:xfrm>
            <a:off x="637439" y="3555093"/>
            <a:ext cx="37857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sz="1600" b="1">
                <a:latin typeface="Calibri" panose="020F0502020204030204" pitchFamily="34" charset="0"/>
              </a:rPr>
              <a:t>Unir </a:t>
            </a:r>
            <a:r>
              <a:rPr lang="es-ES" sz="1600" b="1" dirty="0">
                <a:latin typeface="Calibri" panose="020F0502020204030204" pitchFamily="34" charset="0"/>
              </a:rPr>
              <a:t>esfuerzos</a:t>
            </a:r>
            <a:r>
              <a:rPr lang="ca-ES" sz="1600" b="1" dirty="0">
                <a:latin typeface="Calibri" panose="020F0502020204030204" pitchFamily="34" charset="0"/>
              </a:rPr>
              <a:t> </a:t>
            </a:r>
            <a:r>
              <a:rPr lang="ca-ES" sz="1600" dirty="0">
                <a:latin typeface="Calibri" panose="020F0502020204030204" pitchFamily="34" charset="0"/>
              </a:rPr>
              <a:t>de </a:t>
            </a:r>
            <a:r>
              <a:rPr lang="ca-ES" sz="1600">
                <a:latin typeface="Calibri" panose="020F0502020204030204" pitchFamily="34" charset="0"/>
              </a:rPr>
              <a:t>los </a:t>
            </a:r>
            <a:r>
              <a:rPr lang="es-ES" sz="1600" dirty="0">
                <a:latin typeface="Calibri" panose="020F0502020204030204" pitchFamily="34" charset="0"/>
              </a:rPr>
              <a:t>distintos</a:t>
            </a:r>
            <a:r>
              <a:rPr lang="ca-ES" sz="1600" dirty="0">
                <a:latin typeface="Calibri" panose="020F0502020204030204" pitchFamily="34" charset="0"/>
              </a:rPr>
              <a:t> </a:t>
            </a:r>
            <a:r>
              <a:rPr lang="ca-ES" sz="1600" dirty="0" err="1">
                <a:latin typeface="Calibri" panose="020F0502020204030204" pitchFamily="34" charset="0"/>
              </a:rPr>
              <a:t>agentes</a:t>
            </a:r>
            <a:r>
              <a:rPr lang="ca-ES" sz="1600" dirty="0">
                <a:latin typeface="Calibri" panose="020F0502020204030204" pitchFamily="34" charset="0"/>
              </a:rPr>
              <a:t> del </a:t>
            </a:r>
            <a:r>
              <a:rPr lang="ca-ES" sz="1600" dirty="0" err="1">
                <a:latin typeface="Calibri" panose="020F0502020204030204" pitchFamily="34" charset="0"/>
              </a:rPr>
              <a:t>territorio</a:t>
            </a:r>
            <a:endParaRPr lang="ca-ES" sz="16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sz="16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sz="1600" b="1" dirty="0" err="1">
                <a:latin typeface="Calibri" panose="020F0502020204030204" pitchFamily="34" charset="0"/>
              </a:rPr>
              <a:t>Racionalizar</a:t>
            </a:r>
            <a:r>
              <a:rPr lang="ca-ES" sz="1600" b="1" dirty="0">
                <a:latin typeface="Calibri" panose="020F0502020204030204" pitchFamily="34" charset="0"/>
              </a:rPr>
              <a:t> recursos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sz="1600" b="1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sz="1600" b="1" dirty="0" err="1">
                <a:latin typeface="Calibri" panose="020F0502020204030204" pitchFamily="34" charset="0"/>
              </a:rPr>
              <a:t>Mejorar</a:t>
            </a:r>
            <a:r>
              <a:rPr lang="ca-ES" sz="1600" b="1" dirty="0">
                <a:latin typeface="Calibri" panose="020F0502020204030204" pitchFamily="34" charset="0"/>
              </a:rPr>
              <a:t> el impacto de los </a:t>
            </a:r>
            <a:r>
              <a:rPr lang="ca-ES" sz="1600" b="1" dirty="0" err="1">
                <a:latin typeface="Calibri" panose="020F0502020204030204" pitchFamily="34" charset="0"/>
              </a:rPr>
              <a:t>proyectos</a:t>
            </a:r>
            <a:r>
              <a:rPr lang="ca-ES" sz="1600" b="1" dirty="0">
                <a:latin typeface="Calibri" panose="020F0502020204030204" pitchFamily="34" charset="0"/>
              </a:rPr>
              <a:t> </a:t>
            </a:r>
            <a:r>
              <a:rPr lang="ca-ES" sz="1600" dirty="0">
                <a:latin typeface="Calibri" panose="020F0502020204030204" pitchFamily="34" charset="0"/>
              </a:rPr>
              <a:t>en </a:t>
            </a:r>
            <a:r>
              <a:rPr lang="ca-ES" sz="1600" dirty="0" err="1">
                <a:latin typeface="Calibri" panose="020F0502020204030204" pitchFamily="34" charset="0"/>
              </a:rPr>
              <a:t>términos</a:t>
            </a:r>
            <a:r>
              <a:rPr lang="ca-ES" sz="1600" dirty="0">
                <a:latin typeface="Calibri" panose="020F0502020204030204" pitchFamily="34" charset="0"/>
              </a:rPr>
              <a:t> de </a:t>
            </a:r>
            <a:r>
              <a:rPr lang="ca-ES" sz="1600" dirty="0" err="1">
                <a:latin typeface="Calibri" panose="020F0502020204030204" pitchFamily="34" charset="0"/>
              </a:rPr>
              <a:t>mejora</a:t>
            </a:r>
            <a:r>
              <a:rPr lang="ca-ES" sz="1600" dirty="0">
                <a:latin typeface="Calibri" panose="020F0502020204030204" pitchFamily="34" charset="0"/>
              </a:rPr>
              <a:t> de </a:t>
            </a:r>
            <a:r>
              <a:rPr lang="ca-ES" sz="1600" dirty="0" err="1">
                <a:latin typeface="Calibri" panose="020F0502020204030204" pitchFamily="34" charset="0"/>
              </a:rPr>
              <a:t>empleo</a:t>
            </a:r>
            <a:r>
              <a:rPr lang="ca-ES" sz="1600" dirty="0">
                <a:latin typeface="Calibri" panose="020F0502020204030204" pitchFamily="34" charset="0"/>
              </a:rPr>
              <a:t> de las </a:t>
            </a:r>
            <a:r>
              <a:rPr lang="ca-ES" sz="1600" dirty="0" err="1">
                <a:latin typeface="Calibri" panose="020F0502020204030204" pitchFamily="34" charset="0"/>
              </a:rPr>
              <a:t>personas</a:t>
            </a:r>
            <a:r>
              <a:rPr lang="ca-ES" sz="1600" dirty="0">
                <a:latin typeface="Calibri" panose="020F0502020204030204" pitchFamily="34" charset="0"/>
              </a:rPr>
              <a:t>, </a:t>
            </a:r>
            <a:r>
              <a:rPr lang="ca-ES" sz="1600" dirty="0" err="1">
                <a:latin typeface="Calibri" panose="020F0502020204030204" pitchFamily="34" charset="0"/>
              </a:rPr>
              <a:t>mejora</a:t>
            </a:r>
            <a:r>
              <a:rPr lang="ca-ES" sz="1600" dirty="0">
                <a:latin typeface="Calibri" panose="020F0502020204030204" pitchFamily="34" charset="0"/>
              </a:rPr>
              <a:t> de la </a:t>
            </a:r>
            <a:r>
              <a:rPr lang="ca-ES" sz="1600" dirty="0" err="1">
                <a:latin typeface="Calibri" panose="020F0502020204030204" pitchFamily="34" charset="0"/>
              </a:rPr>
              <a:t>competitividad</a:t>
            </a:r>
            <a:r>
              <a:rPr lang="ca-ES" sz="1600" dirty="0">
                <a:latin typeface="Calibri" panose="020F0502020204030204" pitchFamily="34" charset="0"/>
              </a:rPr>
              <a:t> de las </a:t>
            </a:r>
            <a:r>
              <a:rPr lang="ca-ES" sz="1600" dirty="0" err="1">
                <a:latin typeface="Calibri" panose="020F0502020204030204" pitchFamily="34" charset="0"/>
              </a:rPr>
              <a:t>empresas</a:t>
            </a:r>
            <a:r>
              <a:rPr lang="ca-ES" sz="1600" dirty="0">
                <a:latin typeface="Calibri" panose="020F0502020204030204" pitchFamily="34" charset="0"/>
              </a:rPr>
              <a:t> y </a:t>
            </a:r>
            <a:r>
              <a:rPr lang="ca-ES" sz="1600" dirty="0" err="1">
                <a:latin typeface="Calibri" panose="020F0502020204030204" pitchFamily="34" charset="0"/>
              </a:rPr>
              <a:t>desarrollo</a:t>
            </a:r>
            <a:r>
              <a:rPr lang="ca-ES" sz="1600" dirty="0">
                <a:latin typeface="Calibri" panose="020F0502020204030204" pitchFamily="34" charset="0"/>
              </a:rPr>
              <a:t> sostenible del </a:t>
            </a:r>
            <a:r>
              <a:rPr lang="ca-ES" sz="1600" dirty="0" err="1">
                <a:latin typeface="Calibri" panose="020F0502020204030204" pitchFamily="34" charset="0"/>
              </a:rPr>
              <a:t>territorio</a:t>
            </a: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213000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;p14">
            <a:extLst>
              <a:ext uri="{FF2B5EF4-FFF2-40B4-BE49-F238E27FC236}">
                <a16:creationId xmlns:a16="http://schemas.microsoft.com/office/drawing/2014/main" id="{3FDEB5C9-45CE-40EC-86B0-F1DD28222C9C}"/>
              </a:ext>
            </a:extLst>
          </p:cNvPr>
          <p:cNvSpPr txBox="1">
            <a:spLocks/>
          </p:cNvSpPr>
          <p:nvPr/>
        </p:nvSpPr>
        <p:spPr>
          <a:xfrm>
            <a:off x="1050967" y="6050527"/>
            <a:ext cx="10420800" cy="66582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Creacció es una organitzación que asume un doble rol, a nivel comarcal y a nivel municipal</a:t>
            </a:r>
          </a:p>
          <a:p>
            <a:pPr marL="0" indent="0">
              <a:spcAft>
                <a:spcPts val="2133"/>
              </a:spcAft>
              <a:buFont typeface="Arial" panose="020B0604020202020204" pitchFamily="34" charset="0"/>
              <a:buNone/>
            </a:pPr>
            <a:endParaRPr lang="es-ES"/>
          </a:p>
        </p:txBody>
      </p:sp>
      <p:sp>
        <p:nvSpPr>
          <p:cNvPr id="6" name="Google Shape;63;p14">
            <a:extLst>
              <a:ext uri="{FF2B5EF4-FFF2-40B4-BE49-F238E27FC236}">
                <a16:creationId xmlns:a16="http://schemas.microsoft.com/office/drawing/2014/main" id="{0098274C-9403-4D7D-8FF5-158729BC6045}"/>
              </a:ext>
            </a:extLst>
          </p:cNvPr>
          <p:cNvSpPr txBox="1">
            <a:spLocks/>
          </p:cNvSpPr>
          <p:nvPr/>
        </p:nvSpPr>
        <p:spPr>
          <a:xfrm>
            <a:off x="637440" y="748362"/>
            <a:ext cx="4578994" cy="69650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200"/>
              <a:t>¿Cuál es nuestro sentido?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D742E91-503C-48BA-8DBA-3839C09CCDBC}"/>
              </a:ext>
            </a:extLst>
          </p:cNvPr>
          <p:cNvSpPr/>
          <p:nvPr/>
        </p:nvSpPr>
        <p:spPr>
          <a:xfrm>
            <a:off x="1467292" y="1846627"/>
            <a:ext cx="9005777" cy="420390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defTabSz="514350"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a-ES" sz="1350" b="1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Rectángulo 18">
            <a:extLst>
              <a:ext uri="{FF2B5EF4-FFF2-40B4-BE49-F238E27FC236}">
                <a16:creationId xmlns:a16="http://schemas.microsoft.com/office/drawing/2014/main" id="{6A92B7D3-3929-45EC-8A6F-459A47230933}"/>
              </a:ext>
            </a:extLst>
          </p:cNvPr>
          <p:cNvSpPr/>
          <p:nvPr/>
        </p:nvSpPr>
        <p:spPr>
          <a:xfrm>
            <a:off x="8599911" y="1965513"/>
            <a:ext cx="1777466" cy="3808570"/>
          </a:xfrm>
          <a:prstGeom prst="rect">
            <a:avLst/>
          </a:pr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defTabSz="514350"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000" b="1">
                <a:solidFill>
                  <a:srgbClr val="000000"/>
                </a:solidFill>
                <a:cs typeface="Arial"/>
                <a:sym typeface="Arial"/>
              </a:rPr>
              <a:t>Rol municipal:</a:t>
            </a:r>
          </a:p>
          <a:p>
            <a:pPr defTabSz="514350"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000" b="1">
                <a:solidFill>
                  <a:srgbClr val="000000"/>
                </a:solidFill>
                <a:cs typeface="Arial"/>
                <a:sym typeface="Arial"/>
              </a:rPr>
              <a:t>OPE Vic</a:t>
            </a:r>
          </a:p>
        </p:txBody>
      </p:sp>
      <p:sp>
        <p:nvSpPr>
          <p:cNvPr id="23" name="Rectángulo 17">
            <a:extLst>
              <a:ext uri="{FF2B5EF4-FFF2-40B4-BE49-F238E27FC236}">
                <a16:creationId xmlns:a16="http://schemas.microsoft.com/office/drawing/2014/main" id="{13686988-6FE0-4ECF-AF5C-FE231B326E51}"/>
              </a:ext>
            </a:extLst>
          </p:cNvPr>
          <p:cNvSpPr/>
          <p:nvPr/>
        </p:nvSpPr>
        <p:spPr>
          <a:xfrm>
            <a:off x="1603226" y="1997615"/>
            <a:ext cx="6822662" cy="3808570"/>
          </a:xfrm>
          <a:prstGeom prst="rect">
            <a:avLst/>
          </a:pr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defTabSz="514350"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000" b="1">
                <a:solidFill>
                  <a:srgbClr val="000000"/>
                </a:solidFill>
                <a:cs typeface="Arial"/>
                <a:sym typeface="Arial"/>
              </a:rPr>
              <a:t>Rol Comarcal</a:t>
            </a:r>
          </a:p>
        </p:txBody>
      </p:sp>
      <p:sp>
        <p:nvSpPr>
          <p:cNvPr id="24" name="Rectángulo: esquinas redondeadas 6">
            <a:extLst>
              <a:ext uri="{FF2B5EF4-FFF2-40B4-BE49-F238E27FC236}">
                <a16:creationId xmlns:a16="http://schemas.microsoft.com/office/drawing/2014/main" id="{5F2A68A7-9D9E-4070-9B9D-8BFE3512BCCC}"/>
              </a:ext>
            </a:extLst>
          </p:cNvPr>
          <p:cNvSpPr/>
          <p:nvPr/>
        </p:nvSpPr>
        <p:spPr>
          <a:xfrm>
            <a:off x="1718931" y="2397699"/>
            <a:ext cx="1369298" cy="2700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D9D9D9"/>
          </a:solidFill>
          <a:ln cap="flat">
            <a:noFill/>
            <a:prstDash val="solid"/>
          </a:ln>
        </p:spPr>
        <p:txBody>
          <a:bodyPr vert="horz" wrap="square" lIns="51435" tIns="25718" rIns="51435" bIns="25718" anchor="t" anchorCtr="1" compatLnSpc="1">
            <a:noAutofit/>
          </a:bodyPr>
          <a:lstStyle/>
          <a:p>
            <a:pPr algn="ctr" defTabSz="514350"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1600" b="1">
                <a:solidFill>
                  <a:srgbClr val="000000"/>
                </a:solidFill>
                <a:cs typeface="Arial"/>
                <a:sym typeface="Arial"/>
              </a:rPr>
              <a:t>Empresas</a:t>
            </a:r>
            <a:endParaRPr lang="es-ES" sz="1600" b="1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Rectángulo: esquinas redondeadas 7">
            <a:extLst>
              <a:ext uri="{FF2B5EF4-FFF2-40B4-BE49-F238E27FC236}">
                <a16:creationId xmlns:a16="http://schemas.microsoft.com/office/drawing/2014/main" id="{B32AAC7D-6088-4933-9830-42A7BEF700AC}"/>
              </a:ext>
            </a:extLst>
          </p:cNvPr>
          <p:cNvSpPr/>
          <p:nvPr/>
        </p:nvSpPr>
        <p:spPr>
          <a:xfrm>
            <a:off x="3205124" y="2397699"/>
            <a:ext cx="1549318" cy="2700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D9D9D9"/>
          </a:solidFill>
          <a:ln cap="flat">
            <a:noFill/>
            <a:prstDash val="solid"/>
          </a:ln>
        </p:spPr>
        <p:txBody>
          <a:bodyPr vert="horz" wrap="square" lIns="51435" tIns="25718" rIns="51435" bIns="25718" anchor="t" anchorCtr="1" compatLnSpc="1">
            <a:noAutofit/>
          </a:bodyPr>
          <a:lstStyle/>
          <a:p>
            <a:pPr algn="ctr" defTabSz="514350"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1500" b="1" kern="0">
                <a:solidFill>
                  <a:srgbClr val="000000"/>
                </a:solidFill>
                <a:cs typeface="Arial"/>
                <a:sym typeface="Arial"/>
              </a:rPr>
              <a:t>Emprendedores</a:t>
            </a:r>
            <a:endParaRPr lang="es-ES" sz="1500" b="1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Rectángulo: esquinas redondeadas 8">
            <a:extLst>
              <a:ext uri="{FF2B5EF4-FFF2-40B4-BE49-F238E27FC236}">
                <a16:creationId xmlns:a16="http://schemas.microsoft.com/office/drawing/2014/main" id="{9E0BA698-48C6-438E-A9B7-574948E0D5F6}"/>
              </a:ext>
            </a:extLst>
          </p:cNvPr>
          <p:cNvSpPr/>
          <p:nvPr/>
        </p:nvSpPr>
        <p:spPr>
          <a:xfrm>
            <a:off x="4850134" y="2405930"/>
            <a:ext cx="1387026" cy="2700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D9D9D9"/>
          </a:solidFill>
          <a:ln cap="flat">
            <a:noFill/>
            <a:prstDash val="solid"/>
          </a:ln>
        </p:spPr>
        <p:txBody>
          <a:bodyPr vert="horz" wrap="square" lIns="51435" tIns="25718" rIns="51435" bIns="25718" anchor="t" anchorCtr="1" compatLnSpc="1">
            <a:noAutofit/>
          </a:bodyPr>
          <a:lstStyle/>
          <a:p>
            <a:pPr algn="ctr" defTabSz="514350"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1600" b="1" kern="0">
                <a:solidFill>
                  <a:srgbClr val="000000"/>
                </a:solidFill>
                <a:cs typeface="Arial"/>
                <a:sym typeface="Arial"/>
              </a:rPr>
              <a:t>Agentes promotores</a:t>
            </a:r>
            <a:endParaRPr lang="es-ES" sz="1600" b="1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Rectángulo 4">
            <a:extLst>
              <a:ext uri="{FF2B5EF4-FFF2-40B4-BE49-F238E27FC236}">
                <a16:creationId xmlns:a16="http://schemas.microsoft.com/office/drawing/2014/main" id="{0D9CC4CE-5C5C-4466-B57D-72FA02FC44B8}"/>
              </a:ext>
            </a:extLst>
          </p:cNvPr>
          <p:cNvSpPr/>
          <p:nvPr/>
        </p:nvSpPr>
        <p:spPr>
          <a:xfrm>
            <a:off x="1724185" y="3410806"/>
            <a:ext cx="4419750" cy="369118"/>
          </a:xfrm>
          <a:prstGeom prst="rect">
            <a:avLst/>
          </a:pr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51435" tIns="25718" rIns="51435" bIns="25718" anchor="ctr" anchorCtr="0" compatLnSpc="1">
            <a:noAutofit/>
          </a:bodyPr>
          <a:lstStyle/>
          <a:p>
            <a:pPr defTabSz="514350"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1600" b="1">
                <a:solidFill>
                  <a:srgbClr val="FFFFFF"/>
                </a:solidFill>
                <a:cs typeface="Arial"/>
                <a:sym typeface="Arial"/>
              </a:rPr>
              <a:t>Generar conocimiento</a:t>
            </a:r>
            <a:endParaRPr lang="es-ES" sz="1600" b="1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28" name="Rectángulo 4">
            <a:extLst>
              <a:ext uri="{FF2B5EF4-FFF2-40B4-BE49-F238E27FC236}">
                <a16:creationId xmlns:a16="http://schemas.microsoft.com/office/drawing/2014/main" id="{813B34A8-D2B4-40E3-9A7C-BE42D1FE3483}"/>
              </a:ext>
            </a:extLst>
          </p:cNvPr>
          <p:cNvSpPr/>
          <p:nvPr/>
        </p:nvSpPr>
        <p:spPr>
          <a:xfrm>
            <a:off x="1722989" y="3836081"/>
            <a:ext cx="4420946" cy="369118"/>
          </a:xfrm>
          <a:prstGeom prst="rect">
            <a:avLst/>
          </a:pr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51435" tIns="25718" rIns="51435" bIns="25718" anchor="ctr" anchorCtr="0" compatLnSpc="1">
            <a:noAutofit/>
          </a:bodyPr>
          <a:lstStyle/>
          <a:p>
            <a:pPr defTabSz="514350"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1600" b="1">
                <a:solidFill>
                  <a:srgbClr val="FFFFFF"/>
                </a:solidFill>
                <a:cs typeface="Arial"/>
                <a:sym typeface="Arial"/>
              </a:rPr>
              <a:t>Socializar</a:t>
            </a:r>
            <a:endParaRPr lang="es-ES" sz="1600" b="1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29" name="Rectángulo 4">
            <a:extLst>
              <a:ext uri="{FF2B5EF4-FFF2-40B4-BE49-F238E27FC236}">
                <a16:creationId xmlns:a16="http://schemas.microsoft.com/office/drawing/2014/main" id="{2A4D41B2-E193-42E3-BF96-BF619091346B}"/>
              </a:ext>
            </a:extLst>
          </p:cNvPr>
          <p:cNvSpPr/>
          <p:nvPr/>
        </p:nvSpPr>
        <p:spPr>
          <a:xfrm>
            <a:off x="1722989" y="4270069"/>
            <a:ext cx="4420946" cy="369118"/>
          </a:xfrm>
          <a:prstGeom prst="rect">
            <a:avLst/>
          </a:pr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51435" tIns="25718" rIns="51435" bIns="25718" anchor="ctr" anchorCtr="0" compatLnSpc="1">
            <a:noAutofit/>
          </a:bodyPr>
          <a:lstStyle/>
          <a:p>
            <a:pPr defTabSz="514350"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1600" b="1">
                <a:solidFill>
                  <a:srgbClr val="FFFFFF"/>
                </a:solidFill>
                <a:cs typeface="Arial"/>
                <a:sym typeface="Arial"/>
              </a:rPr>
              <a:t>Transformar</a:t>
            </a:r>
            <a:endParaRPr lang="es-ES" sz="1600" b="1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Flecha: a la derecha 10">
            <a:extLst>
              <a:ext uri="{FF2B5EF4-FFF2-40B4-BE49-F238E27FC236}">
                <a16:creationId xmlns:a16="http://schemas.microsoft.com/office/drawing/2014/main" id="{3A362E3A-AB47-4F8A-B4FF-B5C8DFEFF761}"/>
              </a:ext>
            </a:extLst>
          </p:cNvPr>
          <p:cNvSpPr/>
          <p:nvPr/>
        </p:nvSpPr>
        <p:spPr>
          <a:xfrm>
            <a:off x="1603226" y="5003334"/>
            <a:ext cx="7861080" cy="809352"/>
          </a:xfrm>
          <a:custGeom>
            <a:avLst>
              <a:gd name="f0" fmla="val 20176"/>
              <a:gd name="f1" fmla="val 3881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51435" tIns="25718" rIns="51435" bIns="25718" anchor="ctr" anchorCtr="1" compatLnSpc="1">
            <a:noAutofit/>
          </a:bodyPr>
          <a:lstStyle/>
          <a:p>
            <a:pPr algn="ctr" defTabSz="514350"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000" b="1">
                <a:solidFill>
                  <a:srgbClr val="FFFFFF"/>
                </a:solidFill>
                <a:cs typeface="Arial"/>
                <a:sym typeface="Arial"/>
              </a:rPr>
              <a:t>Con innovación y aportando valor</a:t>
            </a:r>
            <a:endParaRPr lang="es-ES" sz="2000" b="1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1" name="CuadroTexto 10">
            <a:extLst>
              <a:ext uri="{FF2B5EF4-FFF2-40B4-BE49-F238E27FC236}">
                <a16:creationId xmlns:a16="http://schemas.microsoft.com/office/drawing/2014/main" id="{8038464F-D836-4FE7-9DCA-8CB88F12F15E}"/>
              </a:ext>
            </a:extLst>
          </p:cNvPr>
          <p:cNvSpPr txBox="1"/>
          <p:nvPr/>
        </p:nvSpPr>
        <p:spPr>
          <a:xfrm>
            <a:off x="6279869" y="2479592"/>
            <a:ext cx="2078862" cy="2452595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51435" tIns="25718" rIns="51435" bIns="25718" anchor="t" anchorCtr="0" compatLnSpc="1">
            <a:spAutoFit/>
          </a:bodyPr>
          <a:lstStyle/>
          <a:p>
            <a:pPr defTabSz="514350"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1200">
                <a:solidFill>
                  <a:srgbClr val="000000"/>
                </a:solidFill>
                <a:cs typeface="Arial"/>
                <a:sym typeface="Arial"/>
              </a:rPr>
              <a:t>La linia que se toma como razón de ser es la </a:t>
            </a:r>
            <a:r>
              <a:rPr lang="ca-ES" sz="1200" b="1">
                <a:solidFill>
                  <a:srgbClr val="000000"/>
                </a:solidFill>
                <a:cs typeface="Arial"/>
                <a:sym typeface="Arial"/>
              </a:rPr>
              <a:t>GENERACIÓN DE CONOCIMIENTO</a:t>
            </a:r>
            <a:r>
              <a:rPr lang="ca-ES" sz="1200">
                <a:solidFill>
                  <a:srgbClr val="000000"/>
                </a:solidFill>
                <a:cs typeface="Arial"/>
                <a:sym typeface="Arial"/>
              </a:rPr>
              <a:t>. Un conocimiento necesario que se debe </a:t>
            </a:r>
            <a:r>
              <a:rPr lang="ca-ES" sz="1200" b="1">
                <a:solidFill>
                  <a:srgbClr val="000000"/>
                </a:solidFill>
                <a:cs typeface="Arial"/>
                <a:sym typeface="Arial"/>
              </a:rPr>
              <a:t>SOCIALIZAR</a:t>
            </a:r>
            <a:r>
              <a:rPr lang="ca-ES" sz="1200">
                <a:solidFill>
                  <a:srgbClr val="000000"/>
                </a:solidFill>
                <a:cs typeface="Arial"/>
                <a:sym typeface="Arial"/>
              </a:rPr>
              <a:t> con el resto de actores implicados en el territorio y que tiene voluntad de </a:t>
            </a:r>
            <a:r>
              <a:rPr lang="ca-ES" sz="1200" b="1">
                <a:solidFill>
                  <a:srgbClr val="000000"/>
                </a:solidFill>
                <a:cs typeface="Arial"/>
                <a:sym typeface="Arial"/>
              </a:rPr>
              <a:t>TRANSFORMAR</a:t>
            </a:r>
            <a:r>
              <a:rPr lang="ca-ES" sz="1200">
                <a:solidFill>
                  <a:srgbClr val="000000"/>
                </a:solidFill>
                <a:cs typeface="Arial"/>
                <a:sym typeface="Arial"/>
              </a:rPr>
              <a:t> el contexto, </a:t>
            </a:r>
            <a:r>
              <a:rPr lang="ca-ES" sz="1200" b="1">
                <a:solidFill>
                  <a:srgbClr val="C00000"/>
                </a:solidFill>
                <a:cs typeface="Arial"/>
                <a:sym typeface="Arial"/>
              </a:rPr>
              <a:t>favoreciendo el desarrollo de la empleabilidad de la ciudadanía, la competitividad del tejido productivo y el posicionamiento del territorio.</a:t>
            </a:r>
          </a:p>
        </p:txBody>
      </p:sp>
      <p:sp>
        <p:nvSpPr>
          <p:cNvPr id="32" name="Rectángulo: esquinas redondeadas 6">
            <a:extLst>
              <a:ext uri="{FF2B5EF4-FFF2-40B4-BE49-F238E27FC236}">
                <a16:creationId xmlns:a16="http://schemas.microsoft.com/office/drawing/2014/main" id="{A098C13E-775E-4B3A-9C6B-E4668C3FFC82}"/>
              </a:ext>
            </a:extLst>
          </p:cNvPr>
          <p:cNvSpPr/>
          <p:nvPr/>
        </p:nvSpPr>
        <p:spPr>
          <a:xfrm>
            <a:off x="8694995" y="2703613"/>
            <a:ext cx="1620000" cy="65004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D9D9D9"/>
          </a:solidFill>
          <a:ln cap="flat">
            <a:noFill/>
            <a:prstDash val="solid"/>
          </a:ln>
        </p:spPr>
        <p:txBody>
          <a:bodyPr vert="horz" wrap="square" lIns="51435" tIns="25718" rIns="51435" bIns="25718" anchor="t" anchorCtr="1" compatLnSpc="1">
            <a:noAutofit/>
          </a:bodyPr>
          <a:lstStyle/>
          <a:p>
            <a:pPr algn="ctr" defTabSz="514350"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1400" b="1" kern="0">
                <a:solidFill>
                  <a:srgbClr val="000000"/>
                </a:solidFill>
                <a:cs typeface="Arial"/>
                <a:sym typeface="Arial"/>
              </a:rPr>
              <a:t>Asesoramiento</a:t>
            </a:r>
          </a:p>
          <a:p>
            <a:pPr algn="ctr" defTabSz="514350"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1400" b="1">
                <a:solidFill>
                  <a:srgbClr val="000000"/>
                </a:solidFill>
                <a:cs typeface="Arial"/>
                <a:sym typeface="Arial"/>
              </a:rPr>
              <a:t>Empresas</a:t>
            </a:r>
            <a:endParaRPr lang="es-ES" sz="1400" b="1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Rectángulo: esquinas redondeadas 6">
            <a:extLst>
              <a:ext uri="{FF2B5EF4-FFF2-40B4-BE49-F238E27FC236}">
                <a16:creationId xmlns:a16="http://schemas.microsoft.com/office/drawing/2014/main" id="{96D982A8-67DD-4D18-B4A4-36AD2017141B}"/>
              </a:ext>
            </a:extLst>
          </p:cNvPr>
          <p:cNvSpPr/>
          <p:nvPr/>
        </p:nvSpPr>
        <p:spPr>
          <a:xfrm>
            <a:off x="8705534" y="3510220"/>
            <a:ext cx="1620000" cy="65004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D9D9D9"/>
          </a:solidFill>
          <a:ln cap="flat">
            <a:noFill/>
            <a:prstDash val="solid"/>
          </a:ln>
        </p:spPr>
        <p:txBody>
          <a:bodyPr vert="horz" wrap="square" lIns="51435" tIns="25718" rIns="51435" bIns="25718" anchor="t" anchorCtr="1" compatLnSpc="1">
            <a:noAutofit/>
          </a:bodyPr>
          <a:lstStyle/>
          <a:p>
            <a:pPr algn="ctr" defTabSz="514350"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1400" b="1" kern="0">
                <a:solidFill>
                  <a:srgbClr val="000000"/>
                </a:solidFill>
                <a:cs typeface="Arial"/>
                <a:sym typeface="Arial"/>
              </a:rPr>
              <a:t>Soporte emprendedores</a:t>
            </a:r>
          </a:p>
        </p:txBody>
      </p:sp>
      <p:sp>
        <p:nvSpPr>
          <p:cNvPr id="34" name="Rectángulo: esquinas redondeadas 6">
            <a:extLst>
              <a:ext uri="{FF2B5EF4-FFF2-40B4-BE49-F238E27FC236}">
                <a16:creationId xmlns:a16="http://schemas.microsoft.com/office/drawing/2014/main" id="{15532EB6-64BF-47C1-BEB8-AACC9CFA6D90}"/>
              </a:ext>
            </a:extLst>
          </p:cNvPr>
          <p:cNvSpPr/>
          <p:nvPr/>
        </p:nvSpPr>
        <p:spPr>
          <a:xfrm>
            <a:off x="8705534" y="4298486"/>
            <a:ext cx="1620000" cy="76777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D9D9D9"/>
          </a:solidFill>
          <a:ln cap="flat">
            <a:noFill/>
            <a:prstDash val="solid"/>
          </a:ln>
        </p:spPr>
        <p:txBody>
          <a:bodyPr vert="horz" wrap="square" lIns="51435" tIns="25718" rIns="51435" bIns="25718" anchor="t" anchorCtr="1" compatLnSpc="1">
            <a:noAutofit/>
          </a:bodyPr>
          <a:lstStyle/>
          <a:p>
            <a:pPr algn="ctr" defTabSz="514350"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1400" b="1" kern="0">
                <a:solidFill>
                  <a:srgbClr val="000000"/>
                </a:solidFill>
                <a:cs typeface="Arial"/>
                <a:sym typeface="Arial"/>
              </a:rPr>
              <a:t>Soporte Políticas Inserción laboral</a:t>
            </a:r>
          </a:p>
        </p:txBody>
      </p:sp>
    </p:spTree>
    <p:extLst>
      <p:ext uri="{BB962C8B-B14F-4D97-AF65-F5344CB8AC3E}">
        <p14:creationId xmlns:p14="http://schemas.microsoft.com/office/powerpoint/2010/main" val="2279406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A93558ED-0EDB-4ED5-AA28-9F55BF88BFB5}"/>
              </a:ext>
            </a:extLst>
          </p:cNvPr>
          <p:cNvSpPr txBox="1">
            <a:spLocks/>
          </p:cNvSpPr>
          <p:nvPr/>
        </p:nvSpPr>
        <p:spPr>
          <a:xfrm>
            <a:off x="637439" y="748362"/>
            <a:ext cx="4535451" cy="69650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200"/>
              <a:t>¿Cómo nos organizamos ?</a:t>
            </a:r>
          </a:p>
        </p:txBody>
      </p:sp>
      <p:pic>
        <p:nvPicPr>
          <p:cNvPr id="6" name="Google Shape;71;p15">
            <a:extLst>
              <a:ext uri="{FF2B5EF4-FFF2-40B4-BE49-F238E27FC236}">
                <a16:creationId xmlns:a16="http://schemas.microsoft.com/office/drawing/2014/main" id="{D6B13E0A-802A-40C7-A46C-FBF8C4D6C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8409" t="24397" r="30206" b="6797"/>
          <a:stretch/>
        </p:blipFill>
        <p:spPr>
          <a:xfrm>
            <a:off x="2801423" y="1558357"/>
            <a:ext cx="8100000" cy="5299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49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tge 8">
            <a:extLst>
              <a:ext uri="{FF2B5EF4-FFF2-40B4-BE49-F238E27FC236}">
                <a16:creationId xmlns:a16="http://schemas.microsoft.com/office/drawing/2014/main" id="{6025CBD9-C278-46A6-92D6-6D6EB12F5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90"/>
          <a:stretch/>
        </p:blipFill>
        <p:spPr>
          <a:xfrm>
            <a:off x="0" y="1076047"/>
            <a:ext cx="12177451" cy="5781953"/>
          </a:xfrm>
          <a:prstGeom prst="rect">
            <a:avLst/>
          </a:prstGeom>
        </p:spPr>
      </p:pic>
      <p:cxnSp>
        <p:nvCxnSpPr>
          <p:cNvPr id="4" name="Connector recte 3">
            <a:extLst>
              <a:ext uri="{FF2B5EF4-FFF2-40B4-BE49-F238E27FC236}">
                <a16:creationId xmlns:a16="http://schemas.microsoft.com/office/drawing/2014/main" id="{BC09446B-A3E7-4D71-AC97-C4147614B0ED}"/>
              </a:ext>
            </a:extLst>
          </p:cNvPr>
          <p:cNvCxnSpPr>
            <a:cxnSpLocks/>
          </p:cNvCxnSpPr>
          <p:nvPr/>
        </p:nvCxnSpPr>
        <p:spPr>
          <a:xfrm>
            <a:off x="1241946" y="613439"/>
            <a:ext cx="89529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tge 5">
            <a:extLst>
              <a:ext uri="{FF2B5EF4-FFF2-40B4-BE49-F238E27FC236}">
                <a16:creationId xmlns:a16="http://schemas.microsoft.com/office/drawing/2014/main" id="{EF882853-DB52-4228-B7E5-F9BAB3ED2DC0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956" y="375949"/>
            <a:ext cx="985520" cy="474980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390A7A0-F69D-434B-9308-187D8656D049}"/>
              </a:ext>
            </a:extLst>
          </p:cNvPr>
          <p:cNvSpPr/>
          <p:nvPr/>
        </p:nvSpPr>
        <p:spPr>
          <a:xfrm>
            <a:off x="498568" y="2625367"/>
            <a:ext cx="6328952" cy="1081980"/>
          </a:xfrm>
          <a:prstGeom prst="ellipse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4400" b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 OBSERVATORIO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D563F5-AA46-4BA2-9B71-632102413511}"/>
              </a:ext>
            </a:extLst>
          </p:cNvPr>
          <p:cNvSpPr/>
          <p:nvPr/>
        </p:nvSpPr>
        <p:spPr>
          <a:xfrm>
            <a:off x="1515488" y="3617859"/>
            <a:ext cx="4295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altLang="ca-ES" sz="2400" b="1" bmk="_Toc528660029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 HERRAMIENTA ESTRATÉGICA DE LA AGENCIA</a:t>
            </a:r>
            <a:endParaRPr kumimoji="0" lang="ca-ES" altLang="ca-ES" sz="1200" b="0" i="0" u="none" strike="noStrike" cap="none" normalizeH="0" baseline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08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7;p17">
            <a:extLst>
              <a:ext uri="{FF2B5EF4-FFF2-40B4-BE49-F238E27FC236}">
                <a16:creationId xmlns:a16="http://schemas.microsoft.com/office/drawing/2014/main" id="{9F82181B-A978-4537-BBC3-DC9DA09B2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584" b="5495"/>
          <a:stretch/>
        </p:blipFill>
        <p:spPr>
          <a:xfrm>
            <a:off x="842036" y="1350334"/>
            <a:ext cx="10800000" cy="4933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4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A93558ED-0EDB-4ED5-AA28-9F55BF88BFB5}"/>
              </a:ext>
            </a:extLst>
          </p:cNvPr>
          <p:cNvSpPr txBox="1">
            <a:spLocks/>
          </p:cNvSpPr>
          <p:nvPr/>
        </p:nvSpPr>
        <p:spPr>
          <a:xfrm>
            <a:off x="637439" y="748362"/>
            <a:ext cx="6015910" cy="69650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200"/>
              <a:t>¿Qué papel tiene el Observatorio?</a:t>
            </a:r>
          </a:p>
        </p:txBody>
      </p:sp>
      <p:sp>
        <p:nvSpPr>
          <p:cNvPr id="8" name="Google Shape;93;p18">
            <a:extLst>
              <a:ext uri="{FF2B5EF4-FFF2-40B4-BE49-F238E27FC236}">
                <a16:creationId xmlns:a16="http://schemas.microsoft.com/office/drawing/2014/main" id="{F059C2EB-1854-4336-9E50-2E68E9FEA7F1}"/>
              </a:ext>
            </a:extLst>
          </p:cNvPr>
          <p:cNvSpPr>
            <a:spLocks noChangeAspect="1"/>
          </p:cNvSpPr>
          <p:nvPr/>
        </p:nvSpPr>
        <p:spPr>
          <a:xfrm>
            <a:off x="1716012" y="2585666"/>
            <a:ext cx="2880000" cy="2066105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" sz="2400" b="1" kern="0">
                <a:solidFill>
                  <a:srgbClr val="CC0000"/>
                </a:solidFill>
                <a:latin typeface="Arial"/>
                <a:cs typeface="Arial"/>
                <a:sym typeface="Arial"/>
              </a:rPr>
              <a:t>HERRAMIENTA</a:t>
            </a:r>
            <a:r>
              <a:rPr kumimoji="0" lang="es" sz="24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ESTRAT</a:t>
            </a:r>
            <a:r>
              <a:rPr kumimoji="0" lang="ca-ES" sz="24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É</a:t>
            </a:r>
            <a:r>
              <a:rPr kumimoji="0" lang="es" sz="24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GICA </a:t>
            </a:r>
            <a:r>
              <a:rPr lang="es" sz="2400" b="1" kern="0">
                <a:solidFill>
                  <a:srgbClr val="CC0000"/>
                </a:solidFill>
                <a:latin typeface="Arial"/>
                <a:cs typeface="Arial"/>
                <a:sym typeface="Arial"/>
              </a:rPr>
              <a:t>Y</a:t>
            </a:r>
            <a:r>
              <a:rPr kumimoji="0" lang="es" sz="24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CON</a:t>
            </a:r>
            <a:r>
              <a:rPr kumimoji="0" lang="ca-ES" sz="24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OCIMIENTO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94;p18">
            <a:extLst>
              <a:ext uri="{FF2B5EF4-FFF2-40B4-BE49-F238E27FC236}">
                <a16:creationId xmlns:a16="http://schemas.microsoft.com/office/drawing/2014/main" id="{BC8CB2B2-089D-4E42-986C-225F94B3B935}"/>
              </a:ext>
            </a:extLst>
          </p:cNvPr>
          <p:cNvSpPr/>
          <p:nvPr/>
        </p:nvSpPr>
        <p:spPr>
          <a:xfrm>
            <a:off x="4816524" y="3153119"/>
            <a:ext cx="1245300" cy="93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95;p18">
            <a:extLst>
              <a:ext uri="{FF2B5EF4-FFF2-40B4-BE49-F238E27FC236}">
                <a16:creationId xmlns:a16="http://schemas.microsoft.com/office/drawing/2014/main" id="{0134FB6B-B57E-4695-B26C-7FFEB60783F9}"/>
              </a:ext>
            </a:extLst>
          </p:cNvPr>
          <p:cNvSpPr/>
          <p:nvPr/>
        </p:nvSpPr>
        <p:spPr>
          <a:xfrm>
            <a:off x="6502849" y="1600269"/>
            <a:ext cx="3687300" cy="5727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PRODUCT</a:t>
            </a:r>
            <a:r>
              <a:rPr kumimoji="0" lang="ca-E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</a:t>
            </a:r>
            <a:r>
              <a:rPr kumimoji="0" lang="e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 </a:t>
            </a:r>
            <a:r>
              <a:rPr lang="es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r>
              <a:rPr kumimoji="0" lang="e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SERV</a:t>
            </a:r>
            <a:r>
              <a:rPr kumimoji="0" lang="ca-E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ICIOS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96;p18">
            <a:extLst>
              <a:ext uri="{FF2B5EF4-FFF2-40B4-BE49-F238E27FC236}">
                <a16:creationId xmlns:a16="http://schemas.microsoft.com/office/drawing/2014/main" id="{719BC5E0-5386-4459-8CB1-14249A99F164}"/>
              </a:ext>
            </a:extLst>
          </p:cNvPr>
          <p:cNvSpPr/>
          <p:nvPr/>
        </p:nvSpPr>
        <p:spPr>
          <a:xfrm>
            <a:off x="6502849" y="2288844"/>
            <a:ext cx="3687300" cy="3954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r>
              <a:rPr kumimoji="0" lang="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Cat</a:t>
            </a:r>
            <a:r>
              <a:rPr kumimoji="0" lang="ca-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álogo</a:t>
            </a:r>
            <a:r>
              <a:rPr kumimoji="0" lang="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da</a:t>
            </a:r>
            <a:r>
              <a:rPr kumimoji="0" lang="ca-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r>
              <a:rPr kumimoji="0" lang="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Infograf</a:t>
            </a:r>
            <a:r>
              <a:rPr kumimoji="0" lang="ca-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ías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r>
              <a:rPr kumimoji="0" lang="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Monogr</a:t>
            </a:r>
            <a:r>
              <a:rPr kumimoji="0" lang="ca-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á</a:t>
            </a:r>
            <a:r>
              <a:rPr kumimoji="0" lang="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fic</a:t>
            </a:r>
            <a:r>
              <a:rPr kumimoji="0" lang="ca-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</a:t>
            </a:r>
            <a:r>
              <a:rPr kumimoji="0" lang="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r>
              <a:rPr kumimoji="0" lang="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Espa</a:t>
            </a:r>
            <a:r>
              <a:rPr kumimoji="0" lang="ca-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cios</a:t>
            </a:r>
            <a:r>
              <a:rPr kumimoji="0" lang="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debat</a:t>
            </a:r>
            <a:r>
              <a:rPr kumimoji="0" lang="ca-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r>
              <a:rPr kumimoji="0" lang="es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Informe de Competitivi</a:t>
            </a:r>
            <a:r>
              <a:rPr kumimoji="0" lang="ca-ES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</a:t>
            </a:r>
            <a:r>
              <a:rPr kumimoji="0" lang="es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  <a:r>
              <a:rPr kumimoji="0" lang="ca-ES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r>
              <a:rPr kumimoji="0" lang="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</a:t>
            </a:r>
            <a:r>
              <a:rPr lang="ca-ES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á</a:t>
            </a:r>
            <a:r>
              <a:rPr kumimoji="0" lang="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lisi</a:t>
            </a:r>
            <a:r>
              <a:rPr kumimoji="0" lang="ca-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</a:t>
            </a:r>
            <a:r>
              <a:rPr kumimoji="0" lang="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caden</a:t>
            </a:r>
            <a:r>
              <a:rPr kumimoji="0" lang="ca-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  <a:r>
              <a:rPr kumimoji="0" lang="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 de valor</a:t>
            </a:r>
          </a:p>
          <a:p>
            <a:pPr marL="4572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r>
              <a:rPr kumimoji="0" lang="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Prospetiva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767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A93558ED-0EDB-4ED5-AA28-9F55BF88BFB5}"/>
              </a:ext>
            </a:extLst>
          </p:cNvPr>
          <p:cNvSpPr txBox="1">
            <a:spLocks/>
          </p:cNvSpPr>
          <p:nvPr/>
        </p:nvSpPr>
        <p:spPr>
          <a:xfrm>
            <a:off x="637439" y="748362"/>
            <a:ext cx="7388145" cy="69650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200"/>
              <a:t>¿Cómo detectamos los retos del territorio?</a:t>
            </a:r>
          </a:p>
        </p:txBody>
      </p:sp>
      <p:sp>
        <p:nvSpPr>
          <p:cNvPr id="7" name="Google Shape;103;p19">
            <a:extLst>
              <a:ext uri="{FF2B5EF4-FFF2-40B4-BE49-F238E27FC236}">
                <a16:creationId xmlns:a16="http://schemas.microsoft.com/office/drawing/2014/main" id="{ECE0CA6F-13D8-458B-9C23-7D2DD13E7634}"/>
              </a:ext>
            </a:extLst>
          </p:cNvPr>
          <p:cNvSpPr txBox="1">
            <a:spLocks/>
          </p:cNvSpPr>
          <p:nvPr/>
        </p:nvSpPr>
        <p:spPr>
          <a:xfrm>
            <a:off x="980684" y="1810218"/>
            <a:ext cx="669602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ca-ES" sz="2400" b="1">
                <a:solidFill>
                  <a:srgbClr val="C00000"/>
                </a:solidFill>
                <a:latin typeface="+mn-lt"/>
              </a:rPr>
              <a:t>Informe de Competitividad de la comarca de Osona</a:t>
            </a:r>
          </a:p>
        </p:txBody>
      </p:sp>
      <p:sp>
        <p:nvSpPr>
          <p:cNvPr id="12" name="Google Shape;104;p19">
            <a:extLst>
              <a:ext uri="{FF2B5EF4-FFF2-40B4-BE49-F238E27FC236}">
                <a16:creationId xmlns:a16="http://schemas.microsoft.com/office/drawing/2014/main" id="{5231F1A4-FC7B-4C25-BE7A-5BD57B2BCE4F}"/>
              </a:ext>
            </a:extLst>
          </p:cNvPr>
          <p:cNvSpPr txBox="1"/>
          <p:nvPr/>
        </p:nvSpPr>
        <p:spPr>
          <a:xfrm>
            <a:off x="1210270" y="4784284"/>
            <a:ext cx="1948937" cy="794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An</a:t>
            </a:r>
            <a:r>
              <a:rPr lang="ca-ES" sz="2000"/>
              <a:t>á</a:t>
            </a:r>
            <a:r>
              <a:rPr lang="es" sz="2000"/>
              <a:t>lisi</a:t>
            </a:r>
            <a:r>
              <a:rPr lang="ca-ES" sz="2000"/>
              <a:t>s</a:t>
            </a:r>
            <a:r>
              <a:rPr lang="es" sz="2000"/>
              <a:t> de l</a:t>
            </a:r>
            <a:r>
              <a:rPr lang="ca-ES" sz="2000"/>
              <a:t>o</a:t>
            </a:r>
            <a:r>
              <a:rPr lang="es" sz="2000"/>
              <a:t>s indicador</a:t>
            </a:r>
            <a:r>
              <a:rPr lang="ca-ES" sz="2000"/>
              <a:t>e</a:t>
            </a:r>
            <a:r>
              <a:rPr lang="es" sz="2000"/>
              <a:t>s</a:t>
            </a:r>
            <a:endParaRPr sz="2000"/>
          </a:p>
        </p:txBody>
      </p:sp>
      <p:sp>
        <p:nvSpPr>
          <p:cNvPr id="13" name="Google Shape;105;p19">
            <a:extLst>
              <a:ext uri="{FF2B5EF4-FFF2-40B4-BE49-F238E27FC236}">
                <a16:creationId xmlns:a16="http://schemas.microsoft.com/office/drawing/2014/main" id="{F518F650-4ED9-4F2D-BF30-735C384D4FE2}"/>
              </a:ext>
            </a:extLst>
          </p:cNvPr>
          <p:cNvSpPr>
            <a:spLocks noChangeAspect="1"/>
          </p:cNvSpPr>
          <p:nvPr/>
        </p:nvSpPr>
        <p:spPr>
          <a:xfrm>
            <a:off x="6302488" y="3034944"/>
            <a:ext cx="1619589" cy="16200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GRUP</a:t>
            </a:r>
            <a:r>
              <a:rPr lang="ca-E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</a:t>
            </a:r>
            <a:r>
              <a:rPr lang="ca-E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EXPERT</a:t>
            </a:r>
            <a:r>
              <a:rPr lang="ca-E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 P</a:t>
            </a:r>
            <a:r>
              <a:rPr lang="ca-E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 DIMENSIÓ</a:t>
            </a:r>
            <a:r>
              <a:rPr lang="ca-E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06;p19">
            <a:extLst>
              <a:ext uri="{FF2B5EF4-FFF2-40B4-BE49-F238E27FC236}">
                <a16:creationId xmlns:a16="http://schemas.microsoft.com/office/drawing/2014/main" id="{6E189011-53AA-42E8-9130-DB638D6DF1AD}"/>
              </a:ext>
            </a:extLst>
          </p:cNvPr>
          <p:cNvSpPr>
            <a:spLocks noChangeAspect="1"/>
          </p:cNvSpPr>
          <p:nvPr/>
        </p:nvSpPr>
        <p:spPr>
          <a:xfrm>
            <a:off x="4100652" y="3034944"/>
            <a:ext cx="1522085" cy="16200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DIAMANT</a:t>
            </a:r>
            <a:r>
              <a:rPr lang="ca-E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LA COMARCA D</a:t>
            </a:r>
            <a:r>
              <a:rPr lang="ca-E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OSONA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07;p19">
            <a:extLst>
              <a:ext uri="{FF2B5EF4-FFF2-40B4-BE49-F238E27FC236}">
                <a16:creationId xmlns:a16="http://schemas.microsoft.com/office/drawing/2014/main" id="{F5B2441E-48DA-4483-BA61-92A0EB64560E}"/>
              </a:ext>
            </a:extLst>
          </p:cNvPr>
          <p:cNvSpPr/>
          <p:nvPr/>
        </p:nvSpPr>
        <p:spPr>
          <a:xfrm>
            <a:off x="1101752" y="3020244"/>
            <a:ext cx="2376000" cy="16200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POSICIONAM</a:t>
            </a:r>
            <a:r>
              <a:rPr lang="ca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ENT</a:t>
            </a:r>
            <a:r>
              <a:rPr lang="ca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COMPETITI</a:t>
            </a:r>
            <a:r>
              <a:rPr lang="ca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VO</a:t>
            </a:r>
            <a:r>
              <a:rPr lang="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LA COMARCA D</a:t>
            </a:r>
            <a:r>
              <a:rPr lang="ca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OSONA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08;p19">
            <a:extLst>
              <a:ext uri="{FF2B5EF4-FFF2-40B4-BE49-F238E27FC236}">
                <a16:creationId xmlns:a16="http://schemas.microsoft.com/office/drawing/2014/main" id="{8527AA48-DD47-4387-8BE7-5D2392FE2B5A}"/>
              </a:ext>
            </a:extLst>
          </p:cNvPr>
          <p:cNvSpPr txBox="1"/>
          <p:nvPr/>
        </p:nvSpPr>
        <p:spPr>
          <a:xfrm>
            <a:off x="4016982" y="4784284"/>
            <a:ext cx="1995349" cy="794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Conclusion</a:t>
            </a:r>
            <a:r>
              <a:rPr lang="ca-ES" sz="2000"/>
              <a:t>e</a:t>
            </a:r>
            <a:r>
              <a:rPr lang="es" sz="2000"/>
              <a:t>s del posicionam</a:t>
            </a:r>
            <a:r>
              <a:rPr lang="ca-ES" sz="2000"/>
              <a:t>i</a:t>
            </a:r>
            <a:r>
              <a:rPr lang="es" sz="2000"/>
              <a:t>ent</a:t>
            </a:r>
            <a:r>
              <a:rPr lang="ca-ES" sz="2000"/>
              <a:t>o</a:t>
            </a:r>
            <a:endParaRPr sz="2000"/>
          </a:p>
        </p:txBody>
      </p:sp>
      <p:sp>
        <p:nvSpPr>
          <p:cNvPr id="17" name="Google Shape;109;p19">
            <a:extLst>
              <a:ext uri="{FF2B5EF4-FFF2-40B4-BE49-F238E27FC236}">
                <a16:creationId xmlns:a16="http://schemas.microsoft.com/office/drawing/2014/main" id="{EBB32EBC-4D7A-4306-85F0-533E7438DABD}"/>
              </a:ext>
            </a:extLst>
          </p:cNvPr>
          <p:cNvSpPr txBox="1"/>
          <p:nvPr/>
        </p:nvSpPr>
        <p:spPr>
          <a:xfrm>
            <a:off x="6323753" y="4784284"/>
            <a:ext cx="1701832" cy="99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Sesion</a:t>
            </a:r>
            <a:r>
              <a:rPr lang="ca-ES" sz="2000"/>
              <a:t>e</a:t>
            </a:r>
            <a:r>
              <a:rPr lang="es" sz="2000"/>
              <a:t>s de contrast</a:t>
            </a:r>
            <a:r>
              <a:rPr lang="ca-ES" sz="2000"/>
              <a:t>e</a:t>
            </a:r>
            <a:r>
              <a:rPr lang="es" sz="2000"/>
              <a:t> p</a:t>
            </a:r>
            <a:r>
              <a:rPr lang="ca-ES" sz="2000"/>
              <a:t>o</a:t>
            </a:r>
            <a:r>
              <a:rPr lang="es" sz="2000"/>
              <a:t>r dimensió</a:t>
            </a:r>
            <a:r>
              <a:rPr lang="ca-ES" sz="2000"/>
              <a:t>n</a:t>
            </a:r>
            <a:endParaRPr sz="2000"/>
          </a:p>
        </p:txBody>
      </p:sp>
      <p:sp>
        <p:nvSpPr>
          <p:cNvPr id="18" name="Google Shape;110;p19">
            <a:extLst>
              <a:ext uri="{FF2B5EF4-FFF2-40B4-BE49-F238E27FC236}">
                <a16:creationId xmlns:a16="http://schemas.microsoft.com/office/drawing/2014/main" id="{80E38371-72CA-49D8-81D1-4E862FDB5286}"/>
              </a:ext>
            </a:extLst>
          </p:cNvPr>
          <p:cNvSpPr/>
          <p:nvPr/>
        </p:nvSpPr>
        <p:spPr>
          <a:xfrm rot="5400000">
            <a:off x="3270144" y="3710007"/>
            <a:ext cx="1028700" cy="240475"/>
          </a:xfrm>
          <a:prstGeom prst="flowChartExtra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11;p19">
            <a:extLst>
              <a:ext uri="{FF2B5EF4-FFF2-40B4-BE49-F238E27FC236}">
                <a16:creationId xmlns:a16="http://schemas.microsoft.com/office/drawing/2014/main" id="{EAD96C79-2566-40B4-88A0-0C81DE342A33}"/>
              </a:ext>
            </a:extLst>
          </p:cNvPr>
          <p:cNvSpPr/>
          <p:nvPr/>
        </p:nvSpPr>
        <p:spPr>
          <a:xfrm rot="5400000">
            <a:off x="5377743" y="3704468"/>
            <a:ext cx="1028700" cy="240475"/>
          </a:xfrm>
          <a:prstGeom prst="flowChartExtra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2;p19">
            <a:extLst>
              <a:ext uri="{FF2B5EF4-FFF2-40B4-BE49-F238E27FC236}">
                <a16:creationId xmlns:a16="http://schemas.microsoft.com/office/drawing/2014/main" id="{CA3E9290-FC69-46B4-9D67-AF0E71B3FF0B}"/>
              </a:ext>
            </a:extLst>
          </p:cNvPr>
          <p:cNvSpPr>
            <a:spLocks noChangeAspect="1"/>
          </p:cNvSpPr>
          <p:nvPr/>
        </p:nvSpPr>
        <p:spPr>
          <a:xfrm>
            <a:off x="8630338" y="3034944"/>
            <a:ext cx="1619589" cy="16200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</a:t>
            </a:r>
            <a:r>
              <a:rPr lang="ca-E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 DE FUTUR</a:t>
            </a:r>
            <a:r>
              <a:rPr lang="ca-E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13;p19">
            <a:extLst>
              <a:ext uri="{FF2B5EF4-FFF2-40B4-BE49-F238E27FC236}">
                <a16:creationId xmlns:a16="http://schemas.microsoft.com/office/drawing/2014/main" id="{6E77F7A3-2109-4A45-9205-3D1AF37D60EA}"/>
              </a:ext>
            </a:extLst>
          </p:cNvPr>
          <p:cNvSpPr/>
          <p:nvPr/>
        </p:nvSpPr>
        <p:spPr>
          <a:xfrm rot="5400000">
            <a:off x="7818123" y="3724707"/>
            <a:ext cx="1028700" cy="240475"/>
          </a:xfrm>
          <a:prstGeom prst="flowChartExtra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14;p19">
            <a:extLst>
              <a:ext uri="{FF2B5EF4-FFF2-40B4-BE49-F238E27FC236}">
                <a16:creationId xmlns:a16="http://schemas.microsoft.com/office/drawing/2014/main" id="{D1DA9F60-BEB0-469C-B87F-78E18C4E362E}"/>
              </a:ext>
            </a:extLst>
          </p:cNvPr>
          <p:cNvSpPr txBox="1"/>
          <p:nvPr/>
        </p:nvSpPr>
        <p:spPr>
          <a:xfrm>
            <a:off x="8630338" y="4784352"/>
            <a:ext cx="2448788" cy="99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Definició</a:t>
            </a:r>
            <a:r>
              <a:rPr lang="ca-ES" sz="2000"/>
              <a:t>n</a:t>
            </a:r>
            <a:r>
              <a:rPr lang="es" sz="2000"/>
              <a:t> de l</a:t>
            </a:r>
            <a:r>
              <a:rPr lang="ca-ES" sz="2000"/>
              <a:t>o</a:t>
            </a:r>
            <a:r>
              <a:rPr lang="es" sz="2000"/>
              <a:t>s </a:t>
            </a:r>
            <a:r>
              <a:rPr lang="es" sz="2400" b="1">
                <a:solidFill>
                  <a:srgbClr val="CC0000"/>
                </a:solidFill>
              </a:rPr>
              <a:t>Re</a:t>
            </a:r>
            <a:r>
              <a:rPr lang="ca-ES" sz="2400" b="1">
                <a:solidFill>
                  <a:srgbClr val="CC0000"/>
                </a:solidFill>
              </a:rPr>
              <a:t>to</a:t>
            </a:r>
            <a:r>
              <a:rPr lang="es" sz="2400" b="1">
                <a:solidFill>
                  <a:srgbClr val="CC0000"/>
                </a:solidFill>
              </a:rPr>
              <a:t>s de futur</a:t>
            </a:r>
            <a:r>
              <a:rPr lang="ca-ES" sz="2400" b="1">
                <a:solidFill>
                  <a:srgbClr val="CC0000"/>
                </a:solidFill>
              </a:rPr>
              <a:t>o</a:t>
            </a:r>
            <a:r>
              <a:rPr lang="es" sz="2400" b="1">
                <a:solidFill>
                  <a:srgbClr val="CC0000"/>
                </a:solidFill>
              </a:rPr>
              <a:t> </a:t>
            </a:r>
            <a:r>
              <a:rPr lang="es" sz="2000"/>
              <a:t>de la comarca</a:t>
            </a: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42373707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BSERVATORI OSONA">
      <a:dk1>
        <a:srgbClr val="151515"/>
      </a:dk1>
      <a:lt1>
        <a:srgbClr val="FFFFFF"/>
      </a:lt1>
      <a:dk2>
        <a:srgbClr val="4C4C4C"/>
      </a:dk2>
      <a:lt2>
        <a:srgbClr val="D6C7B2"/>
      </a:lt2>
      <a:accent1>
        <a:srgbClr val="D10A11"/>
      </a:accent1>
      <a:accent2>
        <a:srgbClr val="A14643"/>
      </a:accent2>
      <a:accent3>
        <a:srgbClr val="285167"/>
      </a:accent3>
      <a:accent4>
        <a:srgbClr val="E5AB3D"/>
      </a:accent4>
      <a:accent5>
        <a:srgbClr val="783762"/>
      </a:accent5>
      <a:accent6>
        <a:srgbClr val="307F79"/>
      </a:accent6>
      <a:hlink>
        <a:srgbClr val="285167"/>
      </a:hlink>
      <a:folHlink>
        <a:srgbClr val="A14643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seny personalitzat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5639</TotalTime>
  <Words>684</Words>
  <Application>Microsoft Office PowerPoint</Application>
  <PresentationFormat>Pantalla panoràmica</PresentationFormat>
  <Paragraphs>132</Paragraphs>
  <Slides>14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Open Sans</vt:lpstr>
      <vt:lpstr>Wingdings</vt:lpstr>
      <vt:lpstr>Tema de l'Office</vt:lpstr>
      <vt:lpstr>Disseny personalitzat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Sandra Álamo</dc:creator>
  <cp:lastModifiedBy>Sandra Álamo</cp:lastModifiedBy>
  <cp:revision>134</cp:revision>
  <dcterms:created xsi:type="dcterms:W3CDTF">2019-10-17T13:43:07Z</dcterms:created>
  <dcterms:modified xsi:type="dcterms:W3CDTF">2019-10-21T11:44:57Z</dcterms:modified>
</cp:coreProperties>
</file>