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3" r:id="rId4"/>
    <p:sldId id="299" r:id="rId5"/>
    <p:sldId id="292" r:id="rId6"/>
    <p:sldId id="286" r:id="rId7"/>
    <p:sldId id="295" r:id="rId8"/>
    <p:sldId id="262" r:id="rId9"/>
    <p:sldId id="281" r:id="rId10"/>
    <p:sldId id="297" r:id="rId11"/>
    <p:sldId id="269" r:id="rId12"/>
  </p:sldIdLst>
  <p:sldSz cx="13004800" cy="8126413"/>
  <p:notesSz cx="9872663" cy="6742113"/>
  <p:defaultTextStyle>
    <a:defPPr>
      <a:defRPr lang="ca-ES"/>
    </a:defPPr>
    <a:lvl1pPr marL="0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199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2398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8596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4795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0994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7193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3392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09590" algn="l" defTabSz="135239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breragc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33CC"/>
    <a:srgbClr val="79DBF9"/>
    <a:srgbClr val="B00000"/>
    <a:srgbClr val="028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3" autoAdjust="0"/>
    <p:restoredTop sz="94669" autoAdjust="0"/>
  </p:normalViewPr>
  <p:slideViewPr>
    <p:cSldViewPr>
      <p:cViewPr>
        <p:scale>
          <a:sx n="66" d="100"/>
          <a:sy n="66" d="100"/>
        </p:scale>
        <p:origin x="-2208" y="-798"/>
      </p:cViewPr>
      <p:guideLst>
        <p:guide orient="horz" pos="2560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0"/>
    </p:cViewPr>
  </p:sorterViewPr>
  <p:notesViewPr>
    <p:cSldViewPr>
      <p:cViewPr varScale="1">
        <p:scale>
          <a:sx n="120" d="100"/>
          <a:sy n="120" d="100"/>
        </p:scale>
        <p:origin x="-1950" y="-96"/>
      </p:cViewPr>
      <p:guideLst>
        <p:guide orient="horz" pos="2123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70BE7-41B5-410D-AA79-CBEF092E25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ca-ES"/>
        </a:p>
      </dgm:t>
    </dgm:pt>
    <dgm:pt modelId="{59A30995-2717-47E6-9DCE-79609B8C656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s-ES" sz="2000" dirty="0" smtClean="0"/>
            <a:t>Larga trayectoria en </a:t>
          </a:r>
          <a:r>
            <a:rPr lang="es-ES" sz="2000" b="1" dirty="0" smtClean="0"/>
            <a:t>defensa </a:t>
          </a:r>
          <a:r>
            <a:rPr lang="es-ES" sz="2000" dirty="0" smtClean="0"/>
            <a:t>de </a:t>
          </a:r>
          <a:r>
            <a:rPr lang="es-ES" sz="2000" b="1" dirty="0" smtClean="0"/>
            <a:t>los </a:t>
          </a:r>
          <a:r>
            <a:rPr lang="es-ES" sz="2000" b="1" dirty="0" err="1" smtClean="0"/>
            <a:t>GLR</a:t>
          </a:r>
          <a:r>
            <a:rPr lang="es-ES" sz="2000" b="1" dirty="0" smtClean="0"/>
            <a:t>  </a:t>
          </a:r>
          <a:r>
            <a:rPr lang="es-ES" sz="2000" dirty="0" smtClean="0"/>
            <a:t>como </a:t>
          </a:r>
          <a:r>
            <a:rPr lang="es-ES" sz="2000" b="0" dirty="0" smtClean="0"/>
            <a:t>actor</a:t>
          </a:r>
          <a:r>
            <a:rPr lang="es-ES" sz="2000" b="1" dirty="0" smtClean="0"/>
            <a:t> imprescindible en la esfera internacional</a:t>
          </a:r>
          <a:endParaRPr lang="ca-ES" sz="2000" b="1" dirty="0"/>
        </a:p>
      </dgm:t>
    </dgm:pt>
    <dgm:pt modelId="{2789AA9B-2373-40FD-8587-040EC4DC9738}" type="parTrans" cxnId="{9C1BA1D1-B100-4530-95D0-79BC88AAE101}">
      <dgm:prSet/>
      <dgm:spPr/>
      <dgm:t>
        <a:bodyPr/>
        <a:lstStyle/>
        <a:p>
          <a:endParaRPr lang="ca-ES"/>
        </a:p>
      </dgm:t>
    </dgm:pt>
    <dgm:pt modelId="{A7541ACB-CBCD-4D4F-8905-7D519EDC3837}" type="sibTrans" cxnId="{9C1BA1D1-B100-4530-95D0-79BC88AAE101}">
      <dgm:prSet/>
      <dgm:spPr/>
      <dgm:t>
        <a:bodyPr/>
        <a:lstStyle/>
        <a:p>
          <a:endParaRPr lang="ca-ES"/>
        </a:p>
      </dgm:t>
    </dgm:pt>
    <dgm:pt modelId="{DFD86D0A-40D4-477A-88F2-8DC5216B74E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s-ES" sz="2000" dirty="0" smtClean="0"/>
            <a:t>Gobiernos adheridos al </a:t>
          </a:r>
          <a:r>
            <a:rPr lang="es-ES" sz="2000" b="1" dirty="0" smtClean="0"/>
            <a:t>compromiso de Bogotá</a:t>
          </a:r>
          <a:r>
            <a:rPr lang="es-ES" sz="2000" dirty="0" smtClean="0"/>
            <a:t> </a:t>
          </a:r>
          <a:endParaRPr lang="ca-ES" sz="2000" dirty="0"/>
        </a:p>
      </dgm:t>
    </dgm:pt>
    <dgm:pt modelId="{73DFC0CF-1375-416C-81B8-59C185DED19C}" type="parTrans" cxnId="{4030403C-F900-4AE6-9D3C-6FBBC6CA3A4A}">
      <dgm:prSet/>
      <dgm:spPr/>
      <dgm:t>
        <a:bodyPr/>
        <a:lstStyle/>
        <a:p>
          <a:endParaRPr lang="ca-ES"/>
        </a:p>
      </dgm:t>
    </dgm:pt>
    <dgm:pt modelId="{D04710FB-87F6-4AF5-8FE4-6E275A2D923F}" type="sibTrans" cxnId="{4030403C-F900-4AE6-9D3C-6FBBC6CA3A4A}">
      <dgm:prSet/>
      <dgm:spPr/>
      <dgm:t>
        <a:bodyPr/>
        <a:lstStyle/>
        <a:p>
          <a:endParaRPr lang="ca-ES"/>
        </a:p>
      </dgm:t>
    </dgm:pt>
    <dgm:pt modelId="{2DDD1A4C-627A-4E0A-912E-E637E8ABC2AD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s-ES" sz="2000" dirty="0" smtClean="0"/>
            <a:t>Fuerte </a:t>
          </a:r>
          <a:r>
            <a:rPr lang="es-ES" sz="2000" b="1" dirty="0" smtClean="0"/>
            <a:t>compromiso</a:t>
          </a:r>
          <a:r>
            <a:rPr lang="es-ES" sz="2000" dirty="0" smtClean="0"/>
            <a:t> para </a:t>
          </a:r>
          <a:r>
            <a:rPr lang="es-ES" sz="2000" b="1" dirty="0" smtClean="0"/>
            <a:t>localización Agenda 2030. </a:t>
          </a:r>
          <a:endParaRPr lang="ca-ES" sz="2000" b="1" dirty="0"/>
        </a:p>
      </dgm:t>
    </dgm:pt>
    <dgm:pt modelId="{A4DBC25B-BE36-400E-B724-ED22273F449C}" type="parTrans" cxnId="{EFFE857E-6DEA-4083-AA16-470510A81868}">
      <dgm:prSet/>
      <dgm:spPr/>
      <dgm:t>
        <a:bodyPr/>
        <a:lstStyle/>
        <a:p>
          <a:endParaRPr lang="ca-ES"/>
        </a:p>
      </dgm:t>
    </dgm:pt>
    <dgm:pt modelId="{7097575D-8FAD-493D-9648-E3D7128ECBCF}" type="sibTrans" cxnId="{EFFE857E-6DEA-4083-AA16-470510A81868}">
      <dgm:prSet/>
      <dgm:spPr/>
      <dgm:t>
        <a:bodyPr/>
        <a:lstStyle/>
        <a:p>
          <a:endParaRPr lang="ca-ES"/>
        </a:p>
      </dgm:t>
    </dgm:pt>
    <dgm:pt modelId="{A10E6AFB-FD41-4888-8587-7969AC136D46}" type="pres">
      <dgm:prSet presAssocID="{D4970BE7-41B5-410D-AA79-CBEF092E256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65580E6-FA2F-4046-9B5F-02C7BFBCDB26}" type="pres">
      <dgm:prSet presAssocID="{D4970BE7-41B5-410D-AA79-CBEF092E2568}" presName="arrow" presStyleLbl="bgShp" presStyleIdx="0" presStyleCnt="1" custScaleX="117647" custScaleY="90356" custLinFactNeighborX="-2794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ca-ES"/>
        </a:p>
      </dgm:t>
    </dgm:pt>
    <dgm:pt modelId="{98AF07B0-2EFB-4A95-8904-967084AA7515}" type="pres">
      <dgm:prSet presAssocID="{D4970BE7-41B5-410D-AA79-CBEF092E2568}" presName="linearProcess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ca-ES"/>
        </a:p>
      </dgm:t>
    </dgm:pt>
    <dgm:pt modelId="{C79DD7A1-25F5-455A-A835-DD3CDE58311D}" type="pres">
      <dgm:prSet presAssocID="{59A30995-2717-47E6-9DCE-79609B8C6561}" presName="textNode" presStyleLbl="node1" presStyleIdx="0" presStyleCnt="3" custScaleX="99720" custScaleY="72822" custLinFactNeighborX="-1902" custLinFactNeighborY="-1205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8CF9365-2A4F-4460-B59E-0861934E723A}" type="pres">
      <dgm:prSet presAssocID="{A7541ACB-CBCD-4D4F-8905-7D519EDC3837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ca-ES"/>
        </a:p>
      </dgm:t>
    </dgm:pt>
    <dgm:pt modelId="{3C34E800-485A-42AF-B085-78B82057A5DA}" type="pres">
      <dgm:prSet presAssocID="{DFD86D0A-40D4-477A-88F2-8DC5216B74E4}" presName="textNode" presStyleLbl="node1" presStyleIdx="1" presStyleCnt="3" custScaleX="44361" custScaleY="65838" custLinFactNeighborX="-58075" custLinFactNeighborY="-1205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CBC9AD4-3291-48A1-A8C5-731CB169831D}" type="pres">
      <dgm:prSet presAssocID="{D04710FB-87F6-4AF5-8FE4-6E275A2D923F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ca-ES"/>
        </a:p>
      </dgm:t>
    </dgm:pt>
    <dgm:pt modelId="{B72FA46D-9F90-4B47-8DCC-D24906314507}" type="pres">
      <dgm:prSet presAssocID="{2DDD1A4C-627A-4E0A-912E-E637E8ABC2AD}" presName="textNode" presStyleLbl="node1" presStyleIdx="2" presStyleCnt="3" custScaleX="56852" custScaleY="82243" custLinFactNeighborX="-79810" custLinFactNeighborY="-1205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BA02677-205C-4A89-9BA0-043CF3C0D7C1}" type="presOf" srcId="{59A30995-2717-47E6-9DCE-79609B8C6561}" destId="{C79DD7A1-25F5-455A-A835-DD3CDE58311D}" srcOrd="0" destOrd="0" presId="urn:microsoft.com/office/officeart/2005/8/layout/hProcess9"/>
    <dgm:cxn modelId="{EFFE857E-6DEA-4083-AA16-470510A81868}" srcId="{D4970BE7-41B5-410D-AA79-CBEF092E2568}" destId="{2DDD1A4C-627A-4E0A-912E-E637E8ABC2AD}" srcOrd="2" destOrd="0" parTransId="{A4DBC25B-BE36-400E-B724-ED22273F449C}" sibTransId="{7097575D-8FAD-493D-9648-E3D7128ECBCF}"/>
    <dgm:cxn modelId="{9C1BA1D1-B100-4530-95D0-79BC88AAE101}" srcId="{D4970BE7-41B5-410D-AA79-CBEF092E2568}" destId="{59A30995-2717-47E6-9DCE-79609B8C6561}" srcOrd="0" destOrd="0" parTransId="{2789AA9B-2373-40FD-8587-040EC4DC9738}" sibTransId="{A7541ACB-CBCD-4D4F-8905-7D519EDC3837}"/>
    <dgm:cxn modelId="{DC8016B0-7A3D-4229-87B9-50EDC8D6EB0E}" type="presOf" srcId="{2DDD1A4C-627A-4E0A-912E-E637E8ABC2AD}" destId="{B72FA46D-9F90-4B47-8DCC-D24906314507}" srcOrd="0" destOrd="0" presId="urn:microsoft.com/office/officeart/2005/8/layout/hProcess9"/>
    <dgm:cxn modelId="{4030403C-F900-4AE6-9D3C-6FBBC6CA3A4A}" srcId="{D4970BE7-41B5-410D-AA79-CBEF092E2568}" destId="{DFD86D0A-40D4-477A-88F2-8DC5216B74E4}" srcOrd="1" destOrd="0" parTransId="{73DFC0CF-1375-416C-81B8-59C185DED19C}" sibTransId="{D04710FB-87F6-4AF5-8FE4-6E275A2D923F}"/>
    <dgm:cxn modelId="{CAAD585F-56FF-4A85-BCCE-BFD43BFF19D7}" type="presOf" srcId="{DFD86D0A-40D4-477A-88F2-8DC5216B74E4}" destId="{3C34E800-485A-42AF-B085-78B82057A5DA}" srcOrd="0" destOrd="0" presId="urn:microsoft.com/office/officeart/2005/8/layout/hProcess9"/>
    <dgm:cxn modelId="{FACDDDE5-8727-49F6-9DE2-0CD01281127D}" type="presOf" srcId="{D4970BE7-41B5-410D-AA79-CBEF092E2568}" destId="{A10E6AFB-FD41-4888-8587-7969AC136D46}" srcOrd="0" destOrd="0" presId="urn:microsoft.com/office/officeart/2005/8/layout/hProcess9"/>
    <dgm:cxn modelId="{0289E590-C48F-4294-9C39-51080C2A0E47}" type="presParOf" srcId="{A10E6AFB-FD41-4888-8587-7969AC136D46}" destId="{F65580E6-FA2F-4046-9B5F-02C7BFBCDB26}" srcOrd="0" destOrd="0" presId="urn:microsoft.com/office/officeart/2005/8/layout/hProcess9"/>
    <dgm:cxn modelId="{9821FF28-5AF2-4942-B8A6-76416A27765E}" type="presParOf" srcId="{A10E6AFB-FD41-4888-8587-7969AC136D46}" destId="{98AF07B0-2EFB-4A95-8904-967084AA7515}" srcOrd="1" destOrd="0" presId="urn:microsoft.com/office/officeart/2005/8/layout/hProcess9"/>
    <dgm:cxn modelId="{1206F86B-EE5E-4B04-AC25-5793ECE78113}" type="presParOf" srcId="{98AF07B0-2EFB-4A95-8904-967084AA7515}" destId="{C79DD7A1-25F5-455A-A835-DD3CDE58311D}" srcOrd="0" destOrd="0" presId="urn:microsoft.com/office/officeart/2005/8/layout/hProcess9"/>
    <dgm:cxn modelId="{2F3F23A4-28A8-4016-AA08-5DAB381AA038}" type="presParOf" srcId="{98AF07B0-2EFB-4A95-8904-967084AA7515}" destId="{F8CF9365-2A4F-4460-B59E-0861934E723A}" srcOrd="1" destOrd="0" presId="urn:microsoft.com/office/officeart/2005/8/layout/hProcess9"/>
    <dgm:cxn modelId="{EC0420B0-3152-4DEB-8B9C-C26318CFACF4}" type="presParOf" srcId="{98AF07B0-2EFB-4A95-8904-967084AA7515}" destId="{3C34E800-485A-42AF-B085-78B82057A5DA}" srcOrd="2" destOrd="0" presId="urn:microsoft.com/office/officeart/2005/8/layout/hProcess9"/>
    <dgm:cxn modelId="{B54A1234-BA26-4619-ADC8-80F715B7433F}" type="presParOf" srcId="{98AF07B0-2EFB-4A95-8904-967084AA7515}" destId="{0CBC9AD4-3291-48A1-A8C5-731CB169831D}" srcOrd="3" destOrd="0" presId="urn:microsoft.com/office/officeart/2005/8/layout/hProcess9"/>
    <dgm:cxn modelId="{6551BFD2-8CFC-41D3-A450-B568C7123245}" type="presParOf" srcId="{98AF07B0-2EFB-4A95-8904-967084AA7515}" destId="{B72FA46D-9F90-4B47-8DCC-D249063145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1DC50-C79B-44E6-A874-A50AA73C604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6983E18D-AF60-4259-A172-8BE174E27411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cs typeface="Calibri"/>
            </a:rPr>
            <a:t>Banco de Acciones Formativas para los ayuntamientos *(</a:t>
          </a:r>
          <a:r>
            <a:rPr lang="es-ES" b="1" dirty="0" err="1" smtClean="0">
              <a:solidFill>
                <a:schemeClr val="bg1"/>
              </a:solidFill>
              <a:cs typeface="Calibri"/>
            </a:rPr>
            <a:t>BAF</a:t>
          </a:r>
          <a:r>
            <a:rPr lang="es-ES" b="1" dirty="0" smtClean="0">
              <a:solidFill>
                <a:schemeClr val="bg1"/>
              </a:solidFill>
              <a:cs typeface="Calibri"/>
            </a:rPr>
            <a:t>)</a:t>
          </a:r>
          <a:endParaRPr lang="ca-ES" dirty="0">
            <a:solidFill>
              <a:schemeClr val="bg1"/>
            </a:solidFill>
          </a:endParaRPr>
        </a:p>
      </dgm:t>
    </dgm:pt>
    <dgm:pt modelId="{AFCA01A3-BD89-433A-9C27-A963DF732986}" type="parTrans" cxnId="{96C4DCF7-586D-42AA-9F45-43EC680A0688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55EE2B12-48E4-4716-AD42-EC5F347A6631}" type="sibTrans" cxnId="{96C4DCF7-586D-42AA-9F45-43EC680A068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CEFBEB4E-AC9B-4D82-A2A0-8A035684A3A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cs typeface="Calibri"/>
            </a:rPr>
            <a:t>Grupo de municipios para la estrategia internacional</a:t>
          </a:r>
          <a:endParaRPr lang="ca-ES" dirty="0">
            <a:solidFill>
              <a:schemeClr val="bg1"/>
            </a:solidFill>
          </a:endParaRPr>
        </a:p>
      </dgm:t>
    </dgm:pt>
    <dgm:pt modelId="{6148D37A-D3F8-4F49-8190-C8ACDD9B9CAE}" type="parTrans" cxnId="{63723C8A-893E-4AF8-B6B4-A6DF87EA7BC3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CBCCBF9A-D50F-41E8-B5F9-87E7A298E751}" type="sibTrans" cxnId="{63723C8A-893E-4AF8-B6B4-A6DF87EA7BC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6FEA8263-3607-4BC6-B747-A202866EFAE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cs typeface="Calibri"/>
            </a:rPr>
            <a:t>Asesoramiento individualizado</a:t>
          </a:r>
          <a:endParaRPr lang="ca-ES" dirty="0">
            <a:solidFill>
              <a:schemeClr val="bg1"/>
            </a:solidFill>
          </a:endParaRPr>
        </a:p>
      </dgm:t>
    </dgm:pt>
    <dgm:pt modelId="{6F9D19E3-B8D5-4E75-86A9-3E1174062ED8}" type="parTrans" cxnId="{8D23CC53-4958-4E22-950A-01248F4E36AF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09499873-2EA1-4426-9E16-69DD0D41E19B}" type="sibTrans" cxnId="{8D23CC53-4958-4E22-950A-01248F4E36AF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6AB2C294-09FC-4C5C-94D2-44A635EDF1DD}" type="pres">
      <dgm:prSet presAssocID="{2A41DC50-C79B-44E6-A874-A50AA73C6047}" presName="Name0" presStyleCnt="0">
        <dgm:presLayoutVars>
          <dgm:dir/>
          <dgm:resizeHandles val="exact"/>
        </dgm:presLayoutVars>
      </dgm:prSet>
      <dgm:spPr/>
    </dgm:pt>
    <dgm:pt modelId="{D34602B8-261C-4B95-9573-0A93F19E89D5}" type="pres">
      <dgm:prSet presAssocID="{2A41DC50-C79B-44E6-A874-A50AA73C6047}" presName="bkgdShp" presStyleLbl="alignAccFollowNode1" presStyleIdx="0" presStyleCnt="1" custScaleY="14857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ca-ES"/>
        </a:p>
      </dgm:t>
    </dgm:pt>
    <dgm:pt modelId="{EEC447BB-6927-4337-8C75-F4C7CB953335}" type="pres">
      <dgm:prSet presAssocID="{2A41DC50-C79B-44E6-A874-A50AA73C6047}" presName="linCom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48DE784-B25D-42EB-8633-97C33270C9ED}" type="pres">
      <dgm:prSet presAssocID="{6983E18D-AF60-4259-A172-8BE174E27411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66E2CFE-2EDC-4036-BF47-01AE092E5C1B}" type="pres">
      <dgm:prSet presAssocID="{6983E18D-AF60-4259-A172-8BE174E27411}" presName="node" presStyleLbl="node1" presStyleIdx="0" presStyleCnt="3" custScaleX="98579" custScaleY="70570" custLinFactNeighborY="-1106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B40D2FA-FCA5-46EB-B4DB-628A659C3D15}" type="pres">
      <dgm:prSet presAssocID="{6983E18D-AF60-4259-A172-8BE174E27411}" presName="invisiNode" presStyleLbl="node1" presStyleIdx="0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FA5F85A-9A88-4C75-9319-041338935D88}" type="pres">
      <dgm:prSet presAssocID="{6983E18D-AF60-4259-A172-8BE174E27411}" presName="imagNode" presStyleLbl="fgImgPlace1" presStyleIdx="0" presStyleCnt="3" custScaleY="118716" custLinFactNeighborY="-629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BB1FD51-F15B-4551-8ECC-1F95E054E1E2}" type="pres">
      <dgm:prSet presAssocID="{55EE2B12-48E4-4716-AD42-EC5F347A6631}" presName="sibTrans" presStyleLbl="sibTrans2D1" presStyleIdx="0" presStyleCnt="0"/>
      <dgm:spPr/>
      <dgm:t>
        <a:bodyPr/>
        <a:lstStyle/>
        <a:p>
          <a:endParaRPr lang="ca-ES"/>
        </a:p>
      </dgm:t>
    </dgm:pt>
    <dgm:pt modelId="{FEE01E7D-C297-4FD2-9A0D-D18ADD3A9765}" type="pres">
      <dgm:prSet presAssocID="{CEFBEB4E-AC9B-4D82-A2A0-8A035684A3AB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78DE7D2-6767-46F2-968E-1BB517606787}" type="pres">
      <dgm:prSet presAssocID="{CEFBEB4E-AC9B-4D82-A2A0-8A035684A3AB}" presName="node" presStyleLbl="node1" presStyleIdx="1" presStyleCnt="3" custScaleX="95534" custScaleY="66980" custLinFactNeighborX="1215" custLinFactNeighborY="-1280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84C7A75-D17E-46DD-959B-6C73F08C4084}" type="pres">
      <dgm:prSet presAssocID="{CEFBEB4E-AC9B-4D82-A2A0-8A035684A3AB}" presName="invisiNode" presStyleLbl="node1" presStyleIdx="1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25E8AE1-C09E-4CB8-A10C-25722CD10AE9}" type="pres">
      <dgm:prSet presAssocID="{CEFBEB4E-AC9B-4D82-A2A0-8A035684A3AB}" presName="imagNode" presStyleLbl="fgImgPlace1" presStyleIdx="1" presStyleCnt="3" custScaleY="124390" custLinFactNeighborY="-592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E40DD51-99C6-47E5-896D-7EE7E107F65B}" type="pres">
      <dgm:prSet presAssocID="{CBCCBF9A-D50F-41E8-B5F9-87E7A298E751}" presName="sibTrans" presStyleLbl="sibTrans2D1" presStyleIdx="0" presStyleCnt="0"/>
      <dgm:spPr/>
      <dgm:t>
        <a:bodyPr/>
        <a:lstStyle/>
        <a:p>
          <a:endParaRPr lang="ca-ES"/>
        </a:p>
      </dgm:t>
    </dgm:pt>
    <dgm:pt modelId="{B4F80F3F-7DDA-415E-8ED9-2A7244DE54AC}" type="pres">
      <dgm:prSet presAssocID="{6FEA8263-3607-4BC6-B747-A202866EFAEB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AD6224B-110C-494A-964D-DBF6D88E5852}" type="pres">
      <dgm:prSet presAssocID="{6FEA8263-3607-4BC6-B747-A202866EFAEB}" presName="node" presStyleLbl="node1" presStyleIdx="2" presStyleCnt="3" custScaleX="87943" custScaleY="65003" custLinFactNeighborX="1349" custLinFactNeighborY="-1429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04D7AEB-48E8-463F-A5A9-524FA31FFA50}" type="pres">
      <dgm:prSet presAssocID="{6FEA8263-3607-4BC6-B747-A202866EFAEB}" presName="invisiNode" presStyleLbl="node1" presStyleIdx="2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40037C0-AA7B-4097-9ED5-C06A7CF2B8CA}" type="pres">
      <dgm:prSet presAssocID="{6FEA8263-3607-4BC6-B747-A202866EFAEB}" presName="imagNode" presStyleLbl="fgImgPlace1" presStyleIdx="2" presStyleCnt="3" custScaleY="124946" custLinFactNeighborY="-855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5EB54933-2CC5-4CBE-A7FD-E246B49246BE}" type="presOf" srcId="{6983E18D-AF60-4259-A172-8BE174E27411}" destId="{066E2CFE-2EDC-4036-BF47-01AE092E5C1B}" srcOrd="0" destOrd="0" presId="urn:microsoft.com/office/officeart/2005/8/layout/pList2"/>
    <dgm:cxn modelId="{323103AE-632E-4E2C-942C-A8BC23E69460}" type="presOf" srcId="{2A41DC50-C79B-44E6-A874-A50AA73C6047}" destId="{6AB2C294-09FC-4C5C-94D2-44A635EDF1DD}" srcOrd="0" destOrd="0" presId="urn:microsoft.com/office/officeart/2005/8/layout/pList2"/>
    <dgm:cxn modelId="{8D23CC53-4958-4E22-950A-01248F4E36AF}" srcId="{2A41DC50-C79B-44E6-A874-A50AA73C6047}" destId="{6FEA8263-3607-4BC6-B747-A202866EFAEB}" srcOrd="2" destOrd="0" parTransId="{6F9D19E3-B8D5-4E75-86A9-3E1174062ED8}" sibTransId="{09499873-2EA1-4426-9E16-69DD0D41E19B}"/>
    <dgm:cxn modelId="{0073F5DF-C8DC-4ED2-B4E2-EEC9BB902440}" type="presOf" srcId="{CBCCBF9A-D50F-41E8-B5F9-87E7A298E751}" destId="{7E40DD51-99C6-47E5-896D-7EE7E107F65B}" srcOrd="0" destOrd="0" presId="urn:microsoft.com/office/officeart/2005/8/layout/pList2"/>
    <dgm:cxn modelId="{63723C8A-893E-4AF8-B6B4-A6DF87EA7BC3}" srcId="{2A41DC50-C79B-44E6-A874-A50AA73C6047}" destId="{CEFBEB4E-AC9B-4D82-A2A0-8A035684A3AB}" srcOrd="1" destOrd="0" parTransId="{6148D37A-D3F8-4F49-8190-C8ACDD9B9CAE}" sibTransId="{CBCCBF9A-D50F-41E8-B5F9-87E7A298E751}"/>
    <dgm:cxn modelId="{6CE60DD9-7BCA-4169-85C5-B661FBAD916F}" type="presOf" srcId="{55EE2B12-48E4-4716-AD42-EC5F347A6631}" destId="{0BB1FD51-F15B-4551-8ECC-1F95E054E1E2}" srcOrd="0" destOrd="0" presId="urn:microsoft.com/office/officeart/2005/8/layout/pList2"/>
    <dgm:cxn modelId="{6078B44F-81AC-47B6-851F-0FBB0BB2A778}" type="presOf" srcId="{6FEA8263-3607-4BC6-B747-A202866EFAEB}" destId="{EAD6224B-110C-494A-964D-DBF6D88E5852}" srcOrd="0" destOrd="0" presId="urn:microsoft.com/office/officeart/2005/8/layout/pList2"/>
    <dgm:cxn modelId="{96C4DCF7-586D-42AA-9F45-43EC680A0688}" srcId="{2A41DC50-C79B-44E6-A874-A50AA73C6047}" destId="{6983E18D-AF60-4259-A172-8BE174E27411}" srcOrd="0" destOrd="0" parTransId="{AFCA01A3-BD89-433A-9C27-A963DF732986}" sibTransId="{55EE2B12-48E4-4716-AD42-EC5F347A6631}"/>
    <dgm:cxn modelId="{EBD40503-1B54-4429-9300-18BA7E5E6E35}" type="presOf" srcId="{CEFBEB4E-AC9B-4D82-A2A0-8A035684A3AB}" destId="{F78DE7D2-6767-46F2-968E-1BB517606787}" srcOrd="0" destOrd="0" presId="urn:microsoft.com/office/officeart/2005/8/layout/pList2"/>
    <dgm:cxn modelId="{FE279471-7745-4A2C-A593-423FD4464D4F}" type="presParOf" srcId="{6AB2C294-09FC-4C5C-94D2-44A635EDF1DD}" destId="{D34602B8-261C-4B95-9573-0A93F19E89D5}" srcOrd="0" destOrd="0" presId="urn:microsoft.com/office/officeart/2005/8/layout/pList2"/>
    <dgm:cxn modelId="{F0DD70FB-69F3-4FC5-963B-C0E735DF56F4}" type="presParOf" srcId="{6AB2C294-09FC-4C5C-94D2-44A635EDF1DD}" destId="{EEC447BB-6927-4337-8C75-F4C7CB953335}" srcOrd="1" destOrd="0" presId="urn:microsoft.com/office/officeart/2005/8/layout/pList2"/>
    <dgm:cxn modelId="{DFC7AE77-0813-4A61-B826-D96DE2D21198}" type="presParOf" srcId="{EEC447BB-6927-4337-8C75-F4C7CB953335}" destId="{648DE784-B25D-42EB-8633-97C33270C9ED}" srcOrd="0" destOrd="0" presId="urn:microsoft.com/office/officeart/2005/8/layout/pList2"/>
    <dgm:cxn modelId="{8A3AD25F-2306-491C-95D3-587DC6279E81}" type="presParOf" srcId="{648DE784-B25D-42EB-8633-97C33270C9ED}" destId="{066E2CFE-2EDC-4036-BF47-01AE092E5C1B}" srcOrd="0" destOrd="0" presId="urn:microsoft.com/office/officeart/2005/8/layout/pList2"/>
    <dgm:cxn modelId="{123F385F-EAD3-488A-8DE3-7C76F3781046}" type="presParOf" srcId="{648DE784-B25D-42EB-8633-97C33270C9ED}" destId="{4B40D2FA-FCA5-46EB-B4DB-628A659C3D15}" srcOrd="1" destOrd="0" presId="urn:microsoft.com/office/officeart/2005/8/layout/pList2"/>
    <dgm:cxn modelId="{4ED4CE74-D306-46FE-B4B0-1F75075B9900}" type="presParOf" srcId="{648DE784-B25D-42EB-8633-97C33270C9ED}" destId="{1FA5F85A-9A88-4C75-9319-041338935D88}" srcOrd="2" destOrd="0" presId="urn:microsoft.com/office/officeart/2005/8/layout/pList2"/>
    <dgm:cxn modelId="{0A879A0B-2F3B-4320-884D-1CC1A127AB88}" type="presParOf" srcId="{EEC447BB-6927-4337-8C75-F4C7CB953335}" destId="{0BB1FD51-F15B-4551-8ECC-1F95E054E1E2}" srcOrd="1" destOrd="0" presId="urn:microsoft.com/office/officeart/2005/8/layout/pList2"/>
    <dgm:cxn modelId="{03D9D6E7-7004-47A1-835C-B9490A811BB6}" type="presParOf" srcId="{EEC447BB-6927-4337-8C75-F4C7CB953335}" destId="{FEE01E7D-C297-4FD2-9A0D-D18ADD3A9765}" srcOrd="2" destOrd="0" presId="urn:microsoft.com/office/officeart/2005/8/layout/pList2"/>
    <dgm:cxn modelId="{5FCE5DDC-0650-4012-8C73-6DB003E9B2E3}" type="presParOf" srcId="{FEE01E7D-C297-4FD2-9A0D-D18ADD3A9765}" destId="{F78DE7D2-6767-46F2-968E-1BB517606787}" srcOrd="0" destOrd="0" presId="urn:microsoft.com/office/officeart/2005/8/layout/pList2"/>
    <dgm:cxn modelId="{5D09122B-F865-4D60-9E7B-A1A190108334}" type="presParOf" srcId="{FEE01E7D-C297-4FD2-9A0D-D18ADD3A9765}" destId="{284C7A75-D17E-46DD-959B-6C73F08C4084}" srcOrd="1" destOrd="0" presId="urn:microsoft.com/office/officeart/2005/8/layout/pList2"/>
    <dgm:cxn modelId="{76403099-F7C1-41E3-A695-26B7EE169DE4}" type="presParOf" srcId="{FEE01E7D-C297-4FD2-9A0D-D18ADD3A9765}" destId="{425E8AE1-C09E-4CB8-A10C-25722CD10AE9}" srcOrd="2" destOrd="0" presId="urn:microsoft.com/office/officeart/2005/8/layout/pList2"/>
    <dgm:cxn modelId="{5364ADFB-C8B0-4CF2-83D8-102D3BCDC9B8}" type="presParOf" srcId="{EEC447BB-6927-4337-8C75-F4C7CB953335}" destId="{7E40DD51-99C6-47E5-896D-7EE7E107F65B}" srcOrd="3" destOrd="0" presId="urn:microsoft.com/office/officeart/2005/8/layout/pList2"/>
    <dgm:cxn modelId="{AA0C05F1-E59B-4E68-BE0A-626E196488C8}" type="presParOf" srcId="{EEC447BB-6927-4337-8C75-F4C7CB953335}" destId="{B4F80F3F-7DDA-415E-8ED9-2A7244DE54AC}" srcOrd="4" destOrd="0" presId="urn:microsoft.com/office/officeart/2005/8/layout/pList2"/>
    <dgm:cxn modelId="{1E628DAF-24D7-41E3-BAE0-CD85DD243625}" type="presParOf" srcId="{B4F80F3F-7DDA-415E-8ED9-2A7244DE54AC}" destId="{EAD6224B-110C-494A-964D-DBF6D88E5852}" srcOrd="0" destOrd="0" presId="urn:microsoft.com/office/officeart/2005/8/layout/pList2"/>
    <dgm:cxn modelId="{69F255B1-96A9-4EE2-8F62-CEA49E73960F}" type="presParOf" srcId="{B4F80F3F-7DDA-415E-8ED9-2A7244DE54AC}" destId="{404D7AEB-48E8-463F-A5A9-524FA31FFA50}" srcOrd="1" destOrd="0" presId="urn:microsoft.com/office/officeart/2005/8/layout/pList2"/>
    <dgm:cxn modelId="{12A305BE-B40D-4241-952B-C6FEBFD8F1DB}" type="presParOf" srcId="{B4F80F3F-7DDA-415E-8ED9-2A7244DE54AC}" destId="{140037C0-AA7B-4097-9ED5-C06A7CF2B8C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580E6-FA2F-4046-9B5F-02C7BFBCDB26}">
      <dsp:nvSpPr>
        <dsp:cNvPr id="0" name=""/>
        <dsp:cNvSpPr/>
      </dsp:nvSpPr>
      <dsp:spPr>
        <a:xfrm>
          <a:off x="0" y="429008"/>
          <a:ext cx="10009106" cy="38158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DD7A1-25F5-455A-A835-DD3CDE58311D}">
      <dsp:nvSpPr>
        <dsp:cNvPr id="0" name=""/>
        <dsp:cNvSpPr/>
      </dsp:nvSpPr>
      <dsp:spPr>
        <a:xfrm>
          <a:off x="1" y="1656195"/>
          <a:ext cx="4461184" cy="1361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Larga trayectoria en </a:t>
          </a:r>
          <a:r>
            <a:rPr lang="es-ES" sz="2000" b="1" kern="1200" dirty="0" smtClean="0"/>
            <a:t>defensa </a:t>
          </a:r>
          <a:r>
            <a:rPr lang="es-ES" sz="2000" kern="1200" dirty="0" smtClean="0"/>
            <a:t>de </a:t>
          </a:r>
          <a:r>
            <a:rPr lang="es-ES" sz="2000" b="1" kern="1200" dirty="0" smtClean="0"/>
            <a:t>los </a:t>
          </a:r>
          <a:r>
            <a:rPr lang="es-ES" sz="2000" b="1" kern="1200" dirty="0" err="1" smtClean="0"/>
            <a:t>GLR</a:t>
          </a:r>
          <a:r>
            <a:rPr lang="es-ES" sz="2000" b="1" kern="1200" dirty="0" smtClean="0"/>
            <a:t>  </a:t>
          </a:r>
          <a:r>
            <a:rPr lang="es-ES" sz="2000" kern="1200" dirty="0" smtClean="0"/>
            <a:t>como </a:t>
          </a:r>
          <a:r>
            <a:rPr lang="es-ES" sz="2000" b="0" kern="1200" dirty="0" smtClean="0"/>
            <a:t>actor</a:t>
          </a:r>
          <a:r>
            <a:rPr lang="es-ES" sz="2000" b="1" kern="1200" dirty="0" smtClean="0"/>
            <a:t> imprescindible en la esfera internacional</a:t>
          </a:r>
          <a:endParaRPr lang="ca-ES" sz="2000" b="1" kern="1200" dirty="0"/>
        </a:p>
      </dsp:txBody>
      <dsp:txXfrm>
        <a:off x="66460" y="1722654"/>
        <a:ext cx="4328266" cy="1228509"/>
      </dsp:txXfrm>
    </dsp:sp>
    <dsp:sp modelId="{3C34E800-485A-42AF-B085-78B82057A5DA}">
      <dsp:nvSpPr>
        <dsp:cNvPr id="0" name=""/>
        <dsp:cNvSpPr/>
      </dsp:nvSpPr>
      <dsp:spPr>
        <a:xfrm>
          <a:off x="4680520" y="1721479"/>
          <a:ext cx="1984582" cy="1230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Gobiernos adheridos al </a:t>
          </a:r>
          <a:r>
            <a:rPr lang="es-ES" sz="2000" b="1" kern="1200" dirty="0" smtClean="0"/>
            <a:t>compromiso de Bogotá</a:t>
          </a:r>
          <a:r>
            <a:rPr lang="es-ES" sz="2000" kern="1200" dirty="0" smtClean="0"/>
            <a:t> </a:t>
          </a:r>
          <a:endParaRPr lang="ca-ES" sz="2000" kern="1200" dirty="0"/>
        </a:p>
      </dsp:txBody>
      <dsp:txXfrm>
        <a:off x="4740606" y="1781565"/>
        <a:ext cx="1864410" cy="1110687"/>
      </dsp:txXfrm>
    </dsp:sp>
    <dsp:sp modelId="{B72FA46D-9F90-4B47-8DCC-D24906314507}">
      <dsp:nvSpPr>
        <dsp:cNvPr id="0" name=""/>
        <dsp:cNvSpPr/>
      </dsp:nvSpPr>
      <dsp:spPr>
        <a:xfrm>
          <a:off x="7056784" y="1568131"/>
          <a:ext cx="2543393" cy="1537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Fuerte </a:t>
          </a:r>
          <a:r>
            <a:rPr lang="es-ES" sz="2000" b="1" kern="1200" dirty="0" smtClean="0"/>
            <a:t>compromiso</a:t>
          </a:r>
          <a:r>
            <a:rPr lang="es-ES" sz="2000" kern="1200" dirty="0" smtClean="0"/>
            <a:t> para </a:t>
          </a:r>
          <a:r>
            <a:rPr lang="es-ES" sz="2000" b="1" kern="1200" dirty="0" smtClean="0"/>
            <a:t>localización Agenda 2030. </a:t>
          </a:r>
          <a:endParaRPr lang="ca-ES" sz="2000" b="1" kern="1200" dirty="0"/>
        </a:p>
      </dsp:txBody>
      <dsp:txXfrm>
        <a:off x="7131841" y="1643188"/>
        <a:ext cx="2393279" cy="1387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602B8-261C-4B95-9573-0A93F19E89D5}">
      <dsp:nvSpPr>
        <dsp:cNvPr id="0" name=""/>
        <dsp:cNvSpPr/>
      </dsp:nvSpPr>
      <dsp:spPr>
        <a:xfrm>
          <a:off x="0" y="-166633"/>
          <a:ext cx="10270069" cy="32373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5F85A-9A88-4C75-9319-041338935D88}">
      <dsp:nvSpPr>
        <dsp:cNvPr id="0" name=""/>
        <dsp:cNvSpPr/>
      </dsp:nvSpPr>
      <dsp:spPr>
        <a:xfrm>
          <a:off x="308102" y="598967"/>
          <a:ext cx="3016832" cy="1896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E2CFE-2EDC-4036-BF47-01AE092E5C1B}">
      <dsp:nvSpPr>
        <dsp:cNvPr id="0" name=""/>
        <dsp:cNvSpPr/>
      </dsp:nvSpPr>
      <dsp:spPr>
        <a:xfrm rot="10800000">
          <a:off x="329536" y="2834557"/>
          <a:ext cx="2973963" cy="18793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cs typeface="Calibri"/>
            </a:rPr>
            <a:t>Banco de Acciones Formativas para los ayuntamientos *(</a:t>
          </a:r>
          <a:r>
            <a:rPr lang="es-ES" sz="2400" b="1" kern="1200" dirty="0" err="1" smtClean="0">
              <a:solidFill>
                <a:schemeClr val="bg1"/>
              </a:solidFill>
              <a:cs typeface="Calibri"/>
            </a:rPr>
            <a:t>BAF</a:t>
          </a:r>
          <a:r>
            <a:rPr lang="es-ES" sz="2400" b="1" kern="1200" dirty="0" smtClean="0">
              <a:solidFill>
                <a:schemeClr val="bg1"/>
              </a:solidFill>
              <a:cs typeface="Calibri"/>
            </a:rPr>
            <a:t>)</a:t>
          </a:r>
          <a:endParaRPr lang="ca-ES" sz="2400" kern="1200" dirty="0">
            <a:solidFill>
              <a:schemeClr val="bg1"/>
            </a:solidFill>
          </a:endParaRPr>
        </a:p>
      </dsp:txBody>
      <dsp:txXfrm rot="10800000">
        <a:off x="387333" y="2834557"/>
        <a:ext cx="2858369" cy="1821571"/>
      </dsp:txXfrm>
    </dsp:sp>
    <dsp:sp modelId="{425E8AE1-C09E-4CB8-A10C-25722CD10AE9}">
      <dsp:nvSpPr>
        <dsp:cNvPr id="0" name=""/>
        <dsp:cNvSpPr/>
      </dsp:nvSpPr>
      <dsp:spPr>
        <a:xfrm>
          <a:off x="3626618" y="583481"/>
          <a:ext cx="3016832" cy="1987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DE7D2-6767-46F2-968E-1BB517606787}">
      <dsp:nvSpPr>
        <dsp:cNvPr id="0" name=""/>
        <dsp:cNvSpPr/>
      </dsp:nvSpPr>
      <dsp:spPr>
        <a:xfrm rot="10800000">
          <a:off x="3730638" y="2859924"/>
          <a:ext cx="2882101" cy="17837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cs typeface="Calibri"/>
            </a:rPr>
            <a:t>Grupo de municipios para la estrategia internacional</a:t>
          </a:r>
          <a:endParaRPr lang="ca-ES" sz="2400" kern="1200" dirty="0">
            <a:solidFill>
              <a:schemeClr val="bg1"/>
            </a:solidFill>
          </a:endParaRPr>
        </a:p>
      </dsp:txBody>
      <dsp:txXfrm rot="10800000">
        <a:off x="3785495" y="2859924"/>
        <a:ext cx="2772387" cy="1728905"/>
      </dsp:txXfrm>
    </dsp:sp>
    <dsp:sp modelId="{140037C0-AA7B-4097-9ED5-C06A7CF2B8CA}">
      <dsp:nvSpPr>
        <dsp:cNvPr id="0" name=""/>
        <dsp:cNvSpPr/>
      </dsp:nvSpPr>
      <dsp:spPr>
        <a:xfrm>
          <a:off x="6945134" y="550065"/>
          <a:ext cx="3016832" cy="19964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6224B-110C-494A-964D-DBF6D88E5852}">
      <dsp:nvSpPr>
        <dsp:cNvPr id="0" name=""/>
        <dsp:cNvSpPr/>
      </dsp:nvSpPr>
      <dsp:spPr>
        <a:xfrm rot="10800000">
          <a:off x="7167700" y="2859944"/>
          <a:ext cx="2653093" cy="17311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cs typeface="Calibri"/>
            </a:rPr>
            <a:t>Asesoramiento individualizado</a:t>
          </a:r>
          <a:endParaRPr lang="ca-ES" sz="2400" kern="1200" dirty="0">
            <a:solidFill>
              <a:schemeClr val="bg1"/>
            </a:solidFill>
          </a:endParaRPr>
        </a:p>
      </dsp:txBody>
      <dsp:txXfrm rot="10800000">
        <a:off x="7220938" y="2859944"/>
        <a:ext cx="2546617" cy="1677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5592226" y="1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C57D0505-468A-4D64-927C-E82BAED45CE6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6403838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592226" y="6403838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C2C56C78-9E38-4D5D-B054-5D216B32D1D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4698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5592226" y="1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ECC57E9-2B22-418E-AD29-10CBD9E00B5D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04825"/>
            <a:ext cx="4049713" cy="2530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987268" y="3202504"/>
            <a:ext cx="7898130" cy="303395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6403838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2226" y="6403838"/>
            <a:ext cx="4278153" cy="33710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06D0CB1-868A-423E-AA7C-383B11AEAEE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043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1561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5285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789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b="1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825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825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825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825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sz="10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825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>
          <a:xfrm>
            <a:off x="987268" y="3202504"/>
            <a:ext cx="7898130" cy="3048872"/>
          </a:xfrm>
        </p:spPr>
        <p:txBody>
          <a:bodyPr/>
          <a:lstStyle/>
          <a:p>
            <a:pPr algn="just"/>
            <a:endParaRPr lang="es-ES" sz="1000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528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112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0CB1-868A-423E-AA7C-383B11AEAEE5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112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5360" y="2524456"/>
            <a:ext cx="11054080" cy="1741912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950720" y="4604967"/>
            <a:ext cx="9103360" cy="2076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0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8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33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0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95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641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9428480" y="325434"/>
            <a:ext cx="2926080" cy="6933787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50240" y="325434"/>
            <a:ext cx="8561493" cy="6933787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67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07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27290" y="5221974"/>
            <a:ext cx="11054080" cy="1613996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027290" y="3444321"/>
            <a:ext cx="11054080" cy="1777652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619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23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285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047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809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571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333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095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296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50240" y="1896164"/>
            <a:ext cx="5743787" cy="5363057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610773" y="1896164"/>
            <a:ext cx="5743787" cy="5363057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63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50240" y="1819038"/>
            <a:ext cx="5746045" cy="758089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76199" indent="0">
              <a:buNone/>
              <a:defRPr sz="3000" b="1"/>
            </a:lvl2pPr>
            <a:lvl3pPr marL="1352398" indent="0">
              <a:buNone/>
              <a:defRPr sz="2700" b="1"/>
            </a:lvl3pPr>
            <a:lvl4pPr marL="2028596" indent="0">
              <a:buNone/>
              <a:defRPr sz="2400" b="1"/>
            </a:lvl4pPr>
            <a:lvl5pPr marL="2704795" indent="0">
              <a:buNone/>
              <a:defRPr sz="2400" b="1"/>
            </a:lvl5pPr>
            <a:lvl6pPr marL="3380994" indent="0">
              <a:buNone/>
              <a:defRPr sz="2400" b="1"/>
            </a:lvl6pPr>
            <a:lvl7pPr marL="4057193" indent="0">
              <a:buNone/>
              <a:defRPr sz="2400" b="1"/>
            </a:lvl7pPr>
            <a:lvl8pPr marL="4733392" indent="0">
              <a:buNone/>
              <a:defRPr sz="2400" b="1"/>
            </a:lvl8pPr>
            <a:lvl9pPr marL="5409590" indent="0">
              <a:buNone/>
              <a:defRPr sz="24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50240" y="2577126"/>
            <a:ext cx="5746045" cy="468209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606260" y="1819038"/>
            <a:ext cx="5748302" cy="758089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76199" indent="0">
              <a:buNone/>
              <a:defRPr sz="3000" b="1"/>
            </a:lvl2pPr>
            <a:lvl3pPr marL="1352398" indent="0">
              <a:buNone/>
              <a:defRPr sz="2700" b="1"/>
            </a:lvl3pPr>
            <a:lvl4pPr marL="2028596" indent="0">
              <a:buNone/>
              <a:defRPr sz="2400" b="1"/>
            </a:lvl4pPr>
            <a:lvl5pPr marL="2704795" indent="0">
              <a:buNone/>
              <a:defRPr sz="2400" b="1"/>
            </a:lvl5pPr>
            <a:lvl6pPr marL="3380994" indent="0">
              <a:buNone/>
              <a:defRPr sz="2400" b="1"/>
            </a:lvl6pPr>
            <a:lvl7pPr marL="4057193" indent="0">
              <a:buNone/>
              <a:defRPr sz="2400" b="1"/>
            </a:lvl7pPr>
            <a:lvl8pPr marL="4733392" indent="0">
              <a:buNone/>
              <a:defRPr sz="2400" b="1"/>
            </a:lvl8pPr>
            <a:lvl9pPr marL="5409590" indent="0">
              <a:buNone/>
              <a:defRPr sz="24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606260" y="2577126"/>
            <a:ext cx="5748302" cy="468209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12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91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685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50242" y="323551"/>
            <a:ext cx="4278490" cy="13769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084516" y="323553"/>
            <a:ext cx="7270044" cy="6935669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50242" y="1700530"/>
            <a:ext cx="4278490" cy="5558692"/>
          </a:xfrm>
        </p:spPr>
        <p:txBody>
          <a:bodyPr/>
          <a:lstStyle>
            <a:lvl1pPr marL="0" indent="0">
              <a:buNone/>
              <a:defRPr sz="2100"/>
            </a:lvl1pPr>
            <a:lvl2pPr marL="676199" indent="0">
              <a:buNone/>
              <a:defRPr sz="1800"/>
            </a:lvl2pPr>
            <a:lvl3pPr marL="1352398" indent="0">
              <a:buNone/>
              <a:defRPr sz="1500"/>
            </a:lvl3pPr>
            <a:lvl4pPr marL="2028596" indent="0">
              <a:buNone/>
              <a:defRPr sz="1300"/>
            </a:lvl4pPr>
            <a:lvl5pPr marL="2704795" indent="0">
              <a:buNone/>
              <a:defRPr sz="1300"/>
            </a:lvl5pPr>
            <a:lvl6pPr marL="3380994" indent="0">
              <a:buNone/>
              <a:defRPr sz="1300"/>
            </a:lvl6pPr>
            <a:lvl7pPr marL="4057193" indent="0">
              <a:buNone/>
              <a:defRPr sz="1300"/>
            </a:lvl7pPr>
            <a:lvl8pPr marL="4733392" indent="0">
              <a:buNone/>
              <a:defRPr sz="1300"/>
            </a:lvl8pPr>
            <a:lvl9pPr marL="5409590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28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49032" y="5688489"/>
            <a:ext cx="7802880" cy="671559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2549032" y="726110"/>
            <a:ext cx="7802880" cy="4875848"/>
          </a:xfrm>
        </p:spPr>
        <p:txBody>
          <a:bodyPr/>
          <a:lstStyle>
            <a:lvl1pPr marL="0" indent="0">
              <a:buNone/>
              <a:defRPr sz="4700"/>
            </a:lvl1pPr>
            <a:lvl2pPr marL="676199" indent="0">
              <a:buNone/>
              <a:defRPr sz="4100"/>
            </a:lvl2pPr>
            <a:lvl3pPr marL="1352398" indent="0">
              <a:buNone/>
              <a:defRPr sz="3500"/>
            </a:lvl3pPr>
            <a:lvl4pPr marL="2028596" indent="0">
              <a:buNone/>
              <a:defRPr sz="3000"/>
            </a:lvl4pPr>
            <a:lvl5pPr marL="2704795" indent="0">
              <a:buNone/>
              <a:defRPr sz="3000"/>
            </a:lvl5pPr>
            <a:lvl6pPr marL="3380994" indent="0">
              <a:buNone/>
              <a:defRPr sz="3000"/>
            </a:lvl6pPr>
            <a:lvl7pPr marL="4057193" indent="0">
              <a:buNone/>
              <a:defRPr sz="3000"/>
            </a:lvl7pPr>
            <a:lvl8pPr marL="4733392" indent="0">
              <a:buNone/>
              <a:defRPr sz="3000"/>
            </a:lvl8pPr>
            <a:lvl9pPr marL="5409590" indent="0">
              <a:buNone/>
              <a:defRPr sz="3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2549032" y="6360047"/>
            <a:ext cx="7802880" cy="953725"/>
          </a:xfrm>
        </p:spPr>
        <p:txBody>
          <a:bodyPr/>
          <a:lstStyle>
            <a:lvl1pPr marL="0" indent="0">
              <a:buNone/>
              <a:defRPr sz="2100"/>
            </a:lvl1pPr>
            <a:lvl2pPr marL="676199" indent="0">
              <a:buNone/>
              <a:defRPr sz="1800"/>
            </a:lvl2pPr>
            <a:lvl3pPr marL="1352398" indent="0">
              <a:buNone/>
              <a:defRPr sz="1500"/>
            </a:lvl3pPr>
            <a:lvl4pPr marL="2028596" indent="0">
              <a:buNone/>
              <a:defRPr sz="1300"/>
            </a:lvl4pPr>
            <a:lvl5pPr marL="2704795" indent="0">
              <a:buNone/>
              <a:defRPr sz="1300"/>
            </a:lvl5pPr>
            <a:lvl6pPr marL="3380994" indent="0">
              <a:buNone/>
              <a:defRPr sz="1300"/>
            </a:lvl6pPr>
            <a:lvl7pPr marL="4057193" indent="0">
              <a:buNone/>
              <a:defRPr sz="1300"/>
            </a:lvl7pPr>
            <a:lvl8pPr marL="4733392" indent="0">
              <a:buNone/>
              <a:defRPr sz="1300"/>
            </a:lvl8pPr>
            <a:lvl9pPr marL="5409590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009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50240" y="325434"/>
            <a:ext cx="11704320" cy="1354402"/>
          </a:xfrm>
          <a:prstGeom prst="rect">
            <a:avLst/>
          </a:prstGeom>
        </p:spPr>
        <p:txBody>
          <a:bodyPr vert="horz" lIns="135240" tIns="67620" rIns="135240" bIns="676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50240" y="1896164"/>
            <a:ext cx="11704320" cy="5363057"/>
          </a:xfrm>
          <a:prstGeom prst="rect">
            <a:avLst/>
          </a:prstGeom>
        </p:spPr>
        <p:txBody>
          <a:bodyPr vert="horz" lIns="135240" tIns="67620" rIns="135240" bIns="676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50240" y="7531982"/>
            <a:ext cx="3034453" cy="432657"/>
          </a:xfrm>
          <a:prstGeom prst="rect">
            <a:avLst/>
          </a:prstGeom>
        </p:spPr>
        <p:txBody>
          <a:bodyPr vert="horz" lIns="135240" tIns="67620" rIns="135240" bIns="676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1CF2-C333-4BB9-9B3C-700E7F57181C}" type="datetimeFigureOut">
              <a:rPr lang="ca-ES" smtClean="0"/>
              <a:pPr/>
              <a:t>23/10/2019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443307" y="7531982"/>
            <a:ext cx="4118187" cy="432657"/>
          </a:xfrm>
          <a:prstGeom prst="rect">
            <a:avLst/>
          </a:prstGeom>
        </p:spPr>
        <p:txBody>
          <a:bodyPr vert="horz" lIns="135240" tIns="67620" rIns="135240" bIns="676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0107" y="7531982"/>
            <a:ext cx="3034453" cy="432657"/>
          </a:xfrm>
          <a:prstGeom prst="rect">
            <a:avLst/>
          </a:prstGeom>
        </p:spPr>
        <p:txBody>
          <a:bodyPr vert="horz" lIns="135240" tIns="67620" rIns="135240" bIns="676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B9B4-4113-4265-8663-7079073B525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25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2398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149" indent="-507149" algn="l" defTabSz="1352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98823" indent="-422624" algn="l" defTabSz="1352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90497" indent="-338099" algn="l" defTabSz="1352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66696" indent="-338099" algn="l" defTabSz="1352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2895" indent="-338099" algn="l" defTabSz="1352398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19093" indent="-338099" algn="l" defTabSz="1352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95292" indent="-338099" algn="l" defTabSz="1352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71491" indent="-338099" algn="l" defTabSz="1352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690" indent="-338099" algn="l" defTabSz="1352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199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2398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8596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04795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0994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7193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33392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09590" algn="l" defTabSz="135239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.jpeg"/><Relationship Id="rId10" Type="http://schemas.microsoft.com/office/2007/relationships/diagramDrawing" Target="../diagrams/drawing2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diba.cat/ODS" TargetMode="External"/><Relationship Id="rId7" Type="http://schemas.openxmlformats.org/officeDocument/2006/relationships/hyperlink" Target="https://www.youtube.com/watch?list=PLktlOkMIU3E32BywIndRiWxW6GDs4965d&amp;v=-HCv9A7t6k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566296" y="1542926"/>
            <a:ext cx="6840760" cy="3711685"/>
          </a:xfrm>
        </p:spPr>
        <p:txBody>
          <a:bodyPr>
            <a:noAutofit/>
          </a:bodyPr>
          <a:lstStyle/>
          <a:p>
            <a:pPr marL="12700" algn="l">
              <a:lnSpc>
                <a:spcPts val="6115"/>
              </a:lnSpc>
            </a:pPr>
            <a:r>
              <a:rPr lang="es-ES" sz="5000" b="1" spc="-200" dirty="0" smtClean="0">
                <a:solidFill>
                  <a:srgbClr val="028DBE"/>
                </a:solidFill>
                <a:cs typeface="Calibri"/>
              </a:rPr>
              <a:t>ESTRATEGIA DE IMPLEMENTACIÓN </a:t>
            </a:r>
            <a:br>
              <a:rPr lang="es-ES" sz="5000" b="1" spc="-200" dirty="0" smtClean="0">
                <a:solidFill>
                  <a:srgbClr val="028DBE"/>
                </a:solidFill>
                <a:cs typeface="Calibri"/>
              </a:rPr>
            </a:br>
            <a:r>
              <a:rPr lang="es-ES" sz="5000" b="1" spc="-200" dirty="0" smtClean="0">
                <a:solidFill>
                  <a:srgbClr val="028DBE"/>
                </a:solidFill>
                <a:cs typeface="Calibri"/>
              </a:rPr>
              <a:t>DE LA AGENDA 2030 DE LOS </a:t>
            </a:r>
            <a:r>
              <a:rPr lang="es-ES" sz="5000" b="1" spc="-200" dirty="0" err="1" smtClean="0">
                <a:solidFill>
                  <a:srgbClr val="028DBE"/>
                </a:solidFill>
                <a:cs typeface="Calibri"/>
              </a:rPr>
              <a:t>ODS</a:t>
            </a:r>
            <a:r>
              <a:rPr lang="es-ES" sz="5000" b="1" spc="-200" dirty="0" smtClean="0">
                <a:solidFill>
                  <a:srgbClr val="028DBE"/>
                </a:solidFill>
                <a:cs typeface="Calibri"/>
              </a:rPr>
              <a:t> de la </a:t>
            </a:r>
            <a:br>
              <a:rPr lang="es-ES" sz="5000" b="1" spc="-200" dirty="0" smtClean="0">
                <a:solidFill>
                  <a:srgbClr val="028DBE"/>
                </a:solidFill>
                <a:cs typeface="Calibri"/>
              </a:rPr>
            </a:br>
            <a:r>
              <a:rPr lang="es-ES" sz="5000" b="1" spc="-200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Diputación de Barcelona</a:t>
            </a:r>
            <a:endParaRPr lang="es-ES" sz="5000" b="1" spc="-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44" y="7562025"/>
            <a:ext cx="2952328" cy="33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UserData\cabreragc\Desktop\Cap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2407022"/>
            <a:ext cx="50634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4" y="7261224"/>
            <a:ext cx="14509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ca-ES" sz="4000" b="1" spc="-200" dirty="0" smtClean="0">
                <a:solidFill>
                  <a:srgbClr val="79DBF9"/>
                </a:solidFill>
                <a:cs typeface="Calibri"/>
              </a:rPr>
              <a:t>	q	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Estrategia para la implementación</a:t>
            </a:r>
            <a:r>
              <a:rPr lang="ca-ES" sz="4000" spc="-200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de los ODS</a:t>
            </a:r>
            <a:endParaRPr lang="ca-ES" sz="4000" spc="-425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411" y="1124947"/>
            <a:ext cx="1202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ES" sz="2000" dirty="0">
              <a:latin typeface="+mj-lt"/>
              <a:ea typeface="+mj-ea"/>
              <a:cs typeface="Calibri"/>
            </a:endParaRPr>
          </a:p>
          <a:p>
            <a:r>
              <a:rPr lang="es-ES" sz="2000" dirty="0" smtClean="0">
                <a:latin typeface="+mj-lt"/>
                <a:ea typeface="+mj-ea"/>
                <a:cs typeface="Calibri"/>
              </a:rPr>
              <a:t>3. </a:t>
            </a:r>
            <a:r>
              <a:rPr lang="es-ES" sz="2000" u="sng" dirty="0">
                <a:cs typeface="Calibri"/>
              </a:rPr>
              <a:t>Impulso de la localización </a:t>
            </a:r>
            <a:r>
              <a:rPr lang="es-ES" sz="2000" u="sng" dirty="0" smtClean="0">
                <a:cs typeface="Calibri"/>
              </a:rPr>
              <a:t>de </a:t>
            </a:r>
            <a:r>
              <a:rPr lang="es-ES" sz="2000" u="sng" dirty="0">
                <a:cs typeface="Calibri"/>
              </a:rPr>
              <a:t>los ODS </a:t>
            </a:r>
            <a:r>
              <a:rPr lang="es-ES" sz="2000" b="1" u="sng" dirty="0" smtClean="0">
                <a:solidFill>
                  <a:srgbClr val="0070C0"/>
                </a:solidFill>
                <a:cs typeface="Calibri"/>
              </a:rPr>
              <a:t>en </a:t>
            </a:r>
            <a:r>
              <a:rPr lang="es-ES" sz="2000" b="1" u="sng" dirty="0">
                <a:solidFill>
                  <a:srgbClr val="0070C0"/>
                </a:solidFill>
                <a:cs typeface="Calibri"/>
              </a:rPr>
              <a:t>la </a:t>
            </a:r>
            <a:r>
              <a:rPr lang="es-ES" sz="2000" b="1" u="sng" dirty="0" smtClean="0">
                <a:solidFill>
                  <a:srgbClr val="0070C0"/>
                </a:solidFill>
                <a:cs typeface="Calibri"/>
              </a:rPr>
              <a:t>estrategia global</a:t>
            </a:r>
            <a:endParaRPr lang="es-ES" sz="2000" b="1" u="sng" dirty="0">
              <a:solidFill>
                <a:srgbClr val="0070C0"/>
              </a:solidFill>
              <a:latin typeface="+mj-lt"/>
              <a:ea typeface="+mj-ea"/>
              <a:cs typeface="Calibri"/>
            </a:endParaRPr>
          </a:p>
          <a:p>
            <a:pPr marL="1133399" lvl="1" indent="-457200">
              <a:buFont typeface="+mj-lt"/>
              <a:buAutoNum type="alphaLcParenR"/>
            </a:pPr>
            <a:r>
              <a:rPr lang="es-ES" sz="2000" dirty="0"/>
              <a:t>Promoviendo iniciativas de formación y capacitación </a:t>
            </a:r>
            <a:r>
              <a:rPr lang="es-ES" sz="2000" dirty="0" smtClean="0"/>
              <a:t>en </a:t>
            </a:r>
            <a:r>
              <a:rPr lang="es-ES" sz="2000" dirty="0"/>
              <a:t>la localización de los </a:t>
            </a:r>
            <a:r>
              <a:rPr lang="es-ES" sz="2000" dirty="0" smtClean="0"/>
              <a:t>ODS</a:t>
            </a:r>
            <a:endParaRPr lang="es-ES" sz="2000" dirty="0" smtClean="0">
              <a:latin typeface="+mj-lt"/>
              <a:ea typeface="+mj-ea"/>
              <a:cs typeface="Calibri"/>
            </a:endParaRPr>
          </a:p>
          <a:p>
            <a:pPr marL="1133399" lvl="1" indent="-457200">
              <a:buFont typeface="+mj-lt"/>
              <a:buAutoNum type="alphaLcParenR"/>
            </a:pPr>
            <a:r>
              <a:rPr lang="es-ES" sz="2000" dirty="0" smtClean="0">
                <a:latin typeface="+mj-lt"/>
                <a:ea typeface="+mj-ea"/>
                <a:cs typeface="Calibri"/>
              </a:rPr>
              <a:t>Apoyando a </a:t>
            </a:r>
            <a:r>
              <a:rPr lang="es-ES" sz="2000" dirty="0">
                <a:latin typeface="+mj-lt"/>
                <a:ea typeface="+mj-ea"/>
                <a:cs typeface="Calibri"/>
              </a:rPr>
              <a:t>iniciativas o proyectos que </a:t>
            </a:r>
            <a:r>
              <a:rPr lang="es-ES" sz="2000" dirty="0" smtClean="0">
                <a:latin typeface="+mj-lt"/>
                <a:ea typeface="+mj-ea"/>
                <a:cs typeface="Calibri"/>
              </a:rPr>
              <a:t>impulsen </a:t>
            </a:r>
            <a:r>
              <a:rPr lang="es-ES" sz="2000" dirty="0">
                <a:latin typeface="+mj-lt"/>
                <a:ea typeface="+mj-ea"/>
                <a:cs typeface="Calibri"/>
              </a:rPr>
              <a:t>la localización de las agendas </a:t>
            </a:r>
            <a:r>
              <a:rPr lang="es-ES" sz="2000" dirty="0" smtClean="0">
                <a:latin typeface="+mj-lt"/>
                <a:ea typeface="+mj-ea"/>
                <a:cs typeface="Calibri"/>
              </a:rPr>
              <a:t>globales</a:t>
            </a:r>
          </a:p>
          <a:p>
            <a:pPr marL="1133399" lvl="1" indent="-457200">
              <a:buFont typeface="+mj-lt"/>
              <a:buAutoNum type="alphaLcParenR"/>
            </a:pPr>
            <a:r>
              <a:rPr lang="es-ES" sz="2000" dirty="0" smtClean="0">
                <a:cs typeface="Calibri"/>
              </a:rPr>
              <a:t>Participando en espacios de incidencia </a:t>
            </a:r>
            <a:r>
              <a:rPr lang="es-ES" sz="2000" dirty="0">
                <a:cs typeface="Calibri"/>
              </a:rPr>
              <a:t>política</a:t>
            </a:r>
          </a:p>
          <a:p>
            <a:pPr lvl="1"/>
            <a:endParaRPr lang="es-ES" sz="2000" i="1" dirty="0">
              <a:latin typeface="+mj-lt"/>
              <a:ea typeface="+mj-ea"/>
              <a:cs typeface="Calibri"/>
            </a:endParaRPr>
          </a:p>
        </p:txBody>
      </p:sp>
      <p:pic>
        <p:nvPicPr>
          <p:cNvPr id="10" name="Picture 3" descr="D:\UserData\cabreragc\Desktop\Capt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3998">
            <a:off x="1373280" y="3121581"/>
            <a:ext cx="3569044" cy="50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0" y="2855525"/>
            <a:ext cx="5586842" cy="44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Data\cabreragc\Desktop\Logo DB+DO vertical positi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64" y="5503366"/>
            <a:ext cx="1152128" cy="19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13968" y="1902966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>
              <a:solidFill>
                <a:srgbClr val="C00000"/>
              </a:solidFill>
            </a:endParaRP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Gracias por su atención!</a:t>
            </a:r>
          </a:p>
          <a:p>
            <a:pPr algn="ctr"/>
            <a:endParaRPr lang="es-ES" dirty="0" smtClean="0"/>
          </a:p>
          <a:p>
            <a:pPr algn="ctr"/>
            <a:r>
              <a:rPr lang="es-ES" sz="2400" dirty="0" err="1" smtClean="0"/>
              <a:t>Kontxi</a:t>
            </a:r>
            <a:r>
              <a:rPr lang="es-ES" sz="2400" dirty="0" smtClean="0"/>
              <a:t> Odriozola </a:t>
            </a:r>
            <a:r>
              <a:rPr lang="es-ES" sz="2400" dirty="0" err="1" smtClean="0"/>
              <a:t>Eizaguirre</a:t>
            </a:r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r>
              <a:rPr lang="es-ES" sz="2000" dirty="0" smtClean="0"/>
              <a:t>Responsable Oficina Europa y Estrategia Internacional</a:t>
            </a:r>
          </a:p>
          <a:p>
            <a:pPr algn="ctr"/>
            <a:r>
              <a:rPr lang="es-ES" sz="2000" dirty="0" smtClean="0"/>
              <a:t>Dirección de Relaciones Internacionales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6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b="1" spc="-200" dirty="0" smtClean="0">
                <a:solidFill>
                  <a:srgbClr val="79DBF9"/>
                </a:solidFill>
                <a:latin typeface="+mj-lt"/>
                <a:ea typeface="+mj-ea"/>
                <a:cs typeface="Calibri"/>
              </a:rPr>
              <a:t>		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>Los ODS y el contexto urbano / territorial</a:t>
            </a:r>
            <a:endParaRPr lang="es-ES" sz="4000" spc="-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720" y="1326902"/>
            <a:ext cx="11953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marL="342900" indent="-342900" algn="just">
              <a:buFontTx/>
              <a:buChar char="-"/>
            </a:pPr>
            <a:endParaRPr lang="es-ES" sz="2000" dirty="0"/>
          </a:p>
        </p:txBody>
      </p:sp>
      <p:pic>
        <p:nvPicPr>
          <p:cNvPr id="11" name="Picture 3" descr="D:\UserData\cabreragc\Desktop\Capt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76" y="1685766"/>
            <a:ext cx="5157216" cy="47548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92685" y="197497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Los ODS </a:t>
            </a:r>
            <a:r>
              <a:rPr lang="es-ES" sz="2800" b="1" dirty="0" smtClean="0"/>
              <a:t>no se podrán alcanzar sin</a:t>
            </a:r>
            <a:r>
              <a:rPr lang="es-ES" sz="2800" dirty="0" smtClean="0"/>
              <a:t> tener en cuenta las </a:t>
            </a:r>
            <a:r>
              <a:rPr lang="es-ES" sz="2800" b="1" dirty="0" smtClean="0"/>
              <a:t>ciudades</a:t>
            </a:r>
            <a:r>
              <a:rPr lang="es-ES" sz="2800" dirty="0" smtClean="0"/>
              <a:t> y los </a:t>
            </a:r>
            <a:r>
              <a:rPr lang="es-ES" sz="2800" b="1" dirty="0" smtClean="0"/>
              <a:t>territorios</a:t>
            </a:r>
            <a:endParaRPr lang="es-ES" sz="2800" b="1" dirty="0"/>
          </a:p>
        </p:txBody>
      </p:sp>
      <p:sp>
        <p:nvSpPr>
          <p:cNvPr id="9" name="8 Rectángulo"/>
          <p:cNvSpPr/>
          <p:nvPr/>
        </p:nvSpPr>
        <p:spPr>
          <a:xfrm>
            <a:off x="592685" y="4968027"/>
            <a:ext cx="3229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Ayudan </a:t>
            </a:r>
            <a:r>
              <a:rPr lang="es-ES" sz="2800" dirty="0" smtClean="0"/>
              <a:t>a definir las </a:t>
            </a:r>
            <a:r>
              <a:rPr lang="es-ES" sz="2800" b="1" dirty="0" smtClean="0"/>
              <a:t>acciones prioritarias </a:t>
            </a:r>
            <a:r>
              <a:rPr lang="es-ES" sz="2800" dirty="0" smtClean="0"/>
              <a:t>para el territorio</a:t>
            </a:r>
            <a:endParaRPr lang="ca-ES" sz="2800" dirty="0"/>
          </a:p>
        </p:txBody>
      </p:sp>
      <p:sp>
        <p:nvSpPr>
          <p:cNvPr id="12" name="11 Rectángulo"/>
          <p:cNvSpPr/>
          <p:nvPr/>
        </p:nvSpPr>
        <p:spPr>
          <a:xfrm>
            <a:off x="9249280" y="1974974"/>
            <a:ext cx="3229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Representan</a:t>
            </a:r>
            <a:r>
              <a:rPr lang="es-ES" sz="2800" b="1" dirty="0" smtClean="0"/>
              <a:t> </a:t>
            </a:r>
            <a:r>
              <a:rPr lang="es-ES" sz="2800" dirty="0" smtClean="0"/>
              <a:t>la </a:t>
            </a:r>
            <a:r>
              <a:rPr lang="es-ES" sz="2800" b="1" dirty="0" smtClean="0"/>
              <a:t>oportunidad </a:t>
            </a:r>
            <a:r>
              <a:rPr lang="es-ES" sz="2800" dirty="0" smtClean="0"/>
              <a:t>de </a:t>
            </a:r>
            <a:r>
              <a:rPr lang="es-ES" sz="2800" smtClean="0"/>
              <a:t>definir y </a:t>
            </a:r>
            <a:r>
              <a:rPr lang="es-ES" sz="2800" dirty="0" err="1" smtClean="0"/>
              <a:t>cocrear</a:t>
            </a:r>
            <a:r>
              <a:rPr lang="es-ES" sz="2800" dirty="0" smtClean="0"/>
              <a:t> </a:t>
            </a:r>
            <a:r>
              <a:rPr lang="es-ES" sz="2800" b="1" dirty="0" smtClean="0"/>
              <a:t>políticas transformadoras sostenibles</a:t>
            </a:r>
            <a:endParaRPr lang="ca-ES" sz="2800" b="1" dirty="0"/>
          </a:p>
        </p:txBody>
      </p:sp>
      <p:sp>
        <p:nvSpPr>
          <p:cNvPr id="13" name="12 Rectángulo"/>
          <p:cNvSpPr/>
          <p:nvPr/>
        </p:nvSpPr>
        <p:spPr>
          <a:xfrm>
            <a:off x="9249280" y="5359350"/>
            <a:ext cx="3229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Forman parte de la </a:t>
            </a:r>
            <a:r>
              <a:rPr lang="es-ES" sz="2800" b="1" dirty="0" smtClean="0"/>
              <a:t>agenda política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1694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b="1" spc="-200" dirty="0" smtClean="0">
                <a:solidFill>
                  <a:srgbClr val="79DBF9"/>
                </a:solidFill>
                <a:latin typeface="+mj-lt"/>
                <a:ea typeface="+mj-ea"/>
                <a:cs typeface="Calibri"/>
              </a:rPr>
              <a:t>		</a:t>
            </a:r>
            <a:r>
              <a:rPr lang="es-ES" sz="4000" spc="-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>Rol de los GLR 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>en la implementación de los ODS</a:t>
            </a:r>
            <a:endParaRPr lang="es-ES" sz="4000" spc="-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720" y="1326902"/>
            <a:ext cx="61206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100" b="1" dirty="0">
                <a:solidFill>
                  <a:schemeClr val="tx2"/>
                </a:solidFill>
              </a:rPr>
              <a:t>Importancia de los GLR en la implementación de los ODS</a:t>
            </a:r>
            <a:r>
              <a:rPr lang="es-ES" sz="21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Rápida </a:t>
            </a:r>
            <a:r>
              <a:rPr lang="es-ES" sz="2000" dirty="0"/>
              <a:t>urbanización de la sociedad y de las áreas de influencia (</a:t>
            </a:r>
            <a:r>
              <a:rPr lang="es-ES" sz="2000" dirty="0" err="1"/>
              <a:t>hinterlands</a:t>
            </a:r>
            <a:r>
              <a:rPr lang="es-ES" sz="2000" dirty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Los GLR están en el centro de los principales desafíos globales (crecimiento población urbana, despoblación rural, cambio demográfico, patrones migratorios, cambio climático), que afectan al desarrollo económico, social y medioambiental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Los territorios y las comunidades locales son los escenarios </a:t>
            </a:r>
            <a:r>
              <a:rPr lang="es-ES" sz="2000" dirty="0"/>
              <a:t>de implementación de la Agenda 2030 de los ODS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Por tanto, los </a:t>
            </a:r>
            <a:r>
              <a:rPr lang="es-ES" sz="2000" dirty="0" err="1"/>
              <a:t>GLR</a:t>
            </a:r>
            <a:r>
              <a:rPr lang="es-ES" sz="2000" dirty="0"/>
              <a:t> están llamados a la </a:t>
            </a:r>
            <a:r>
              <a:rPr lang="es-ES" sz="2000" b="1" dirty="0"/>
              <a:t>corresponsabilidad directa y liderar los procesos de localización</a:t>
            </a:r>
          </a:p>
          <a:p>
            <a:pPr marL="342900" indent="-342900">
              <a:buFontTx/>
              <a:buChar char="-"/>
            </a:pPr>
            <a:endParaRPr lang="es-ES" sz="2000" dirty="0"/>
          </a:p>
          <a:p>
            <a:pPr marL="342900" indent="-342900">
              <a:buFontTx/>
              <a:buChar char="-"/>
            </a:pPr>
            <a:endParaRPr lang="es-ES" sz="2000" dirty="0"/>
          </a:p>
        </p:txBody>
      </p:sp>
      <p:pic>
        <p:nvPicPr>
          <p:cNvPr id="11" name="Picture 3" descr="D:\UserData\cabreragc\Desktop\Capt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62440" y="1326902"/>
            <a:ext cx="583264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/>
                </a:solidFill>
              </a:rPr>
              <a:t>Oportunidades para los GLR en la implementación de los ODS: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Promoción políticas integradas frente a los desafíos globales desde una perspectiva local y regional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Revisión de los procesos de formulación de políticas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Sinergias entre las agendas mundiales y los procesos locales, entendidos como catalizadores del cambio </a:t>
            </a:r>
            <a:endParaRPr lang="es-ES" sz="2100" b="1" dirty="0">
              <a:solidFill>
                <a:schemeClr val="tx2"/>
              </a:solidFill>
            </a:endParaRPr>
          </a:p>
          <a:p>
            <a:r>
              <a:rPr lang="es-ES" sz="2100" b="1" dirty="0" smtClean="0">
                <a:solidFill>
                  <a:schemeClr val="tx2"/>
                </a:solidFill>
              </a:rPr>
              <a:t>Elementos </a:t>
            </a:r>
            <a:r>
              <a:rPr lang="es-ES" sz="2100" b="1" dirty="0">
                <a:solidFill>
                  <a:schemeClr val="tx2"/>
                </a:solidFill>
              </a:rPr>
              <a:t>necesarios hacia las políticas transformadoras: </a:t>
            </a:r>
            <a:endParaRPr lang="es-ES" sz="21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Masa </a:t>
            </a:r>
            <a:r>
              <a:rPr lang="es-ES" sz="2000" dirty="0"/>
              <a:t>crítica de conocimiento, </a:t>
            </a:r>
            <a:r>
              <a:rPr lang="es-ES" sz="2000" dirty="0" smtClean="0"/>
              <a:t>pensar diferente</a:t>
            </a:r>
            <a:endParaRPr lang="es-ES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Superación de  las políticas puntuales, de corto plazo y apostar por las políticas estratégicas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1" dirty="0"/>
              <a:t>Transformación de la cultura de gobernanza </a:t>
            </a:r>
            <a:r>
              <a:rPr lang="es-ES" sz="2000" dirty="0"/>
              <a:t>tradicional de las instituciones por una gobernanza local inclusiva y participativa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Hojas de ruta que favorezcan la localización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Intercambio de conocimientos, a nivel internacional, para ampliar el impacto y acelerar la implementación de los ODS</a:t>
            </a:r>
            <a:endParaRPr lang="es-ES" sz="2000" dirty="0"/>
          </a:p>
          <a:p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6772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168"/>
            <a:ext cx="10678864" cy="6468784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b="1" spc="-200" dirty="0" smtClean="0">
                <a:solidFill>
                  <a:srgbClr val="79DBF9"/>
                </a:solidFill>
                <a:latin typeface="+mj-lt"/>
                <a:ea typeface="+mj-ea"/>
                <a:cs typeface="Calibri"/>
              </a:rPr>
              <a:t>		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>Localización de los ODS</a:t>
            </a:r>
            <a:endParaRPr lang="es-ES" sz="4000" spc="-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1760" y="2407022"/>
            <a:ext cx="6624736" cy="4329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2800" b="1" dirty="0"/>
              <a:t>Localización </a:t>
            </a:r>
            <a:r>
              <a:rPr lang="es-ES" sz="2800" dirty="0"/>
              <a:t>implica tener en cuenta los </a:t>
            </a:r>
            <a:r>
              <a:rPr lang="es-ES" sz="2800" b="1" dirty="0"/>
              <a:t>contextos </a:t>
            </a:r>
            <a:r>
              <a:rPr lang="es-ES" sz="2800" b="1" dirty="0" err="1"/>
              <a:t>subnacionales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2800" dirty="0" smtClean="0"/>
              <a:t>en </a:t>
            </a:r>
            <a:r>
              <a:rPr lang="es-ES" sz="2800" dirty="0"/>
              <a:t>la </a:t>
            </a:r>
            <a:r>
              <a:rPr lang="es-ES" sz="2800" b="1" dirty="0"/>
              <a:t>definición de objetivos y metas, </a:t>
            </a:r>
            <a:endParaRPr lang="es-ES" sz="2800" b="1" dirty="0" smtClean="0"/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2800" dirty="0" smtClean="0"/>
              <a:t>en </a:t>
            </a:r>
            <a:r>
              <a:rPr lang="es-ES" sz="2800" dirty="0"/>
              <a:t>la </a:t>
            </a:r>
            <a:r>
              <a:rPr lang="es-ES" sz="2800" b="1" dirty="0"/>
              <a:t>movilización de los recursos destinados a la implementación, </a:t>
            </a:r>
            <a:endParaRPr lang="es-ES" sz="2800" b="1" dirty="0" smtClean="0"/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2800" dirty="0" smtClean="0"/>
              <a:t>y </a:t>
            </a:r>
            <a:r>
              <a:rPr lang="es-ES" sz="2800" dirty="0"/>
              <a:t>en el </a:t>
            </a:r>
            <a:r>
              <a:rPr lang="es-ES" sz="2800" b="1" dirty="0"/>
              <a:t>uso de </a:t>
            </a:r>
            <a:r>
              <a:rPr lang="es-ES" sz="2800" b="1" dirty="0" smtClean="0"/>
              <a:t>indicadores </a:t>
            </a:r>
            <a:r>
              <a:rPr lang="es-ES" sz="2800" b="1" dirty="0"/>
              <a:t>para medir y evaluar el progreso para alcanzar los ODS. </a:t>
            </a:r>
            <a:endParaRPr lang="es-ES" sz="2800" b="1" dirty="0" smtClean="0"/>
          </a:p>
          <a:p>
            <a:pPr marL="342900" indent="-342900" algn="just">
              <a:buFontTx/>
              <a:buChar char="-"/>
            </a:pPr>
            <a:endParaRPr lang="es-ES" sz="2000" dirty="0" smtClean="0"/>
          </a:p>
        </p:txBody>
      </p:sp>
      <p:pic>
        <p:nvPicPr>
          <p:cNvPr id="11" name="Picture 3" descr="D:\UserData\cabreragc\Desktop\Capt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75" y="2190998"/>
            <a:ext cx="425555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b="1" spc="-200" dirty="0" smtClean="0">
                <a:solidFill>
                  <a:srgbClr val="79DBF9"/>
                </a:solidFill>
                <a:latin typeface="+mj-lt"/>
                <a:ea typeface="+mj-ea"/>
                <a:cs typeface="Calibri"/>
              </a:rPr>
              <a:t>		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>La Diputación de Barcelona</a:t>
            </a:r>
            <a:endParaRPr lang="es-ES" sz="4000" spc="-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720" y="1326902"/>
            <a:ext cx="119533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</a:t>
            </a:r>
            <a:r>
              <a:rPr lang="es-ES" sz="2000" b="1" dirty="0" smtClean="0"/>
              <a:t>Diputación de Barcelona </a:t>
            </a:r>
            <a:r>
              <a:rPr lang="es-ES" sz="2000" dirty="0" smtClean="0"/>
              <a:t>es un gobierno local de segundo nivel que impulsa el progreso y el bienestar de la ciudadanía en su </a:t>
            </a:r>
            <a:r>
              <a:rPr lang="es-ES" sz="2000" dirty="0"/>
              <a:t>á</a:t>
            </a:r>
            <a:r>
              <a:rPr lang="es-ES" sz="2000" dirty="0" smtClean="0"/>
              <a:t>mbito territorial, la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provincia de Barcelona:</a:t>
            </a:r>
          </a:p>
          <a:p>
            <a:pPr algn="just"/>
            <a:endParaRPr lang="es-ES" sz="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ES" sz="2000" dirty="0" smtClean="0"/>
              <a:t>		-  </a:t>
            </a:r>
            <a:r>
              <a:rPr lang="es-ES" sz="2000" b="1" dirty="0" smtClean="0"/>
              <a:t>311 municipios en red</a:t>
            </a:r>
          </a:p>
          <a:p>
            <a:pPr algn="just"/>
            <a:r>
              <a:rPr lang="es-ES" sz="2000" b="1" dirty="0" smtClean="0"/>
              <a:t>		- </a:t>
            </a:r>
            <a:r>
              <a:rPr lang="es-ES" sz="2000" dirty="0" smtClean="0"/>
              <a:t> 24% del total de la superficie de Cataluña</a:t>
            </a:r>
          </a:p>
          <a:p>
            <a:pPr algn="just"/>
            <a:r>
              <a:rPr lang="es-ES" sz="2000" dirty="0" smtClean="0"/>
              <a:t>		-  74,4% del total de la población catalana (más de cinco millones y medio de personas) 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6" y="3415134"/>
            <a:ext cx="44672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34248" y="3343126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 smtClean="0"/>
              <a:t>Da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apoyo técnico, económico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 tecnológico </a:t>
            </a:r>
            <a:r>
              <a:rPr lang="es-ES" sz="1800" dirty="0" smtClean="0"/>
              <a:t>a los ayuntamientos para que presten </a:t>
            </a:r>
            <a:r>
              <a:rPr lang="es-ES" sz="1800" b="1" dirty="0" smtClean="0">
                <a:solidFill>
                  <a:schemeClr val="tx2"/>
                </a:solidFill>
              </a:rPr>
              <a:t>servicios locales de calidad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smtClean="0"/>
              <a:t>de manera más equitativa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 smtClean="0"/>
              <a:t>Actúa directamente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prestando servicios y</a:t>
            </a:r>
            <a:r>
              <a:rPr lang="es-ES" sz="1800" dirty="0" smtClean="0"/>
              <a:t>, sobretodo, en </a:t>
            </a: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  <a:r>
              <a:rPr lang="es-ES" sz="1800" dirty="0" smtClean="0"/>
              <a:t> con los ayuntamientos.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Coordina</a:t>
            </a:r>
            <a:r>
              <a:rPr lang="es-ES" sz="1800" dirty="0" smtClean="0"/>
              <a:t> servicios municipales y organiza servicios públicos de carácter supramunicipal.</a:t>
            </a:r>
            <a:endParaRPr lang="es-ES" sz="1800" dirty="0"/>
          </a:p>
        </p:txBody>
      </p:sp>
      <p:sp>
        <p:nvSpPr>
          <p:cNvPr id="12" name="Rectangle 11"/>
          <p:cNvSpPr/>
          <p:nvPr/>
        </p:nvSpPr>
        <p:spPr>
          <a:xfrm>
            <a:off x="545466" y="5719390"/>
            <a:ext cx="11573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/>
              <a:t>Modelo de trabajo: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smtClean="0"/>
              <a:t>Respeto a </a:t>
            </a: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la autonomía local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Trabajo en red</a:t>
            </a:r>
            <a:r>
              <a:rPr lang="es-ES" sz="1800" b="1" dirty="0" smtClean="0"/>
              <a:t>: </a:t>
            </a:r>
            <a:r>
              <a:rPr lang="es-ES" sz="1800" dirty="0" smtClean="0"/>
              <a:t>optimiza recursos humanos, técnicos </a:t>
            </a:r>
            <a:r>
              <a:rPr lang="es-ES" sz="1800" dirty="0"/>
              <a:t>y</a:t>
            </a:r>
            <a:r>
              <a:rPr lang="es-ES" sz="1800" dirty="0" smtClean="0"/>
              <a:t> materiales, promoviendo el uso de la administración digital y las nuevas tecnologías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Concertación</a:t>
            </a:r>
            <a:r>
              <a:rPr lang="es-ES" sz="1800" dirty="0" smtClean="0"/>
              <a:t> como modelo de desarrollo de las funciones de cooperación y coordinación entre administraciones</a:t>
            </a:r>
            <a:endParaRPr lang="es-ES" sz="1800" dirty="0"/>
          </a:p>
        </p:txBody>
      </p:sp>
      <p:pic>
        <p:nvPicPr>
          <p:cNvPr id="11" name="Picture 3" descr="D:\UserData\cabreragc\Desktop\Capt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4000" b="1" spc="-200" dirty="0" smtClean="0">
                <a:solidFill>
                  <a:srgbClr val="79DBF9"/>
                </a:solidFill>
                <a:latin typeface="+mj-lt"/>
                <a:ea typeface="+mj-ea"/>
                <a:cs typeface="Calibri"/>
              </a:rPr>
              <a:t>		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>El compromiso de la Diputación de Barcelona con los ODS</a:t>
            </a:r>
            <a:endParaRPr lang="es-ES" sz="4000" spc="-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48927"/>
              </p:ext>
            </p:extLst>
          </p:nvPr>
        </p:nvGraphicFramePr>
        <p:xfrm>
          <a:off x="237704" y="1919013"/>
          <a:ext cx="10009112" cy="467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23" y="2767062"/>
            <a:ext cx="2977720" cy="297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Data\cabreragc\Desktop\Captur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ca-ES" sz="4000" b="1" spc="-200" dirty="0" smtClean="0">
                <a:solidFill>
                  <a:srgbClr val="79DBF9"/>
                </a:solidFill>
                <a:cs typeface="Calibri"/>
              </a:rPr>
              <a:t>	q	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Estrategia para la implementación</a:t>
            </a:r>
            <a:r>
              <a:rPr lang="ca-ES" sz="4000" spc="-200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 de los ODS</a:t>
            </a:r>
            <a:endParaRPr lang="ca-ES" sz="4000" spc="-425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720" y="1282764"/>
            <a:ext cx="684075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</a:t>
            </a:r>
            <a:r>
              <a:rPr lang="es-ES" sz="2000" dirty="0" smtClean="0">
                <a:latin typeface="+mj-lt"/>
                <a:ea typeface="+mj-ea"/>
                <a:cs typeface="Calibri"/>
              </a:rPr>
              <a:t>Diputación de Barcelona </a:t>
            </a:r>
            <a:r>
              <a:rPr lang="es-ES" sz="2000" dirty="0" smtClean="0"/>
              <a:t>dispone de una </a:t>
            </a:r>
            <a:r>
              <a:rPr lang="es-ES" sz="2000" b="1" dirty="0" smtClean="0">
                <a:solidFill>
                  <a:srgbClr val="0070C0"/>
                </a:solidFill>
              </a:rPr>
              <a:t>estrategia para la implementación y localización de los ODS </a:t>
            </a:r>
            <a:r>
              <a:rPr lang="es-ES" sz="2000" dirty="0" smtClean="0"/>
              <a:t>que engloba </a:t>
            </a:r>
            <a:r>
              <a:rPr lang="es-ES" sz="2000" dirty="0"/>
              <a:t>niveles </a:t>
            </a:r>
            <a:r>
              <a:rPr lang="es-ES" sz="2000" dirty="0" smtClean="0"/>
              <a:t>diferentes:</a:t>
            </a:r>
          </a:p>
          <a:p>
            <a:endParaRPr lang="es-ES" sz="1000" dirty="0" smtClean="0"/>
          </a:p>
          <a:p>
            <a:r>
              <a:rPr lang="es-ES" sz="2000" dirty="0" smtClean="0">
                <a:latin typeface="+mj-lt"/>
                <a:ea typeface="+mj-ea"/>
                <a:cs typeface="Calibri"/>
              </a:rPr>
              <a:t>1. </a:t>
            </a:r>
            <a:r>
              <a:rPr lang="es-ES" sz="2000" u="sng" dirty="0" smtClean="0">
                <a:latin typeface="+mj-lt"/>
                <a:ea typeface="+mj-ea"/>
                <a:cs typeface="Calibri"/>
              </a:rPr>
              <a:t>Implementación de los </a:t>
            </a:r>
            <a:r>
              <a:rPr lang="es-ES" sz="2000" u="sng" dirty="0" err="1" smtClean="0">
                <a:latin typeface="+mj-lt"/>
                <a:ea typeface="+mj-ea"/>
                <a:cs typeface="Calibri"/>
              </a:rPr>
              <a:t>ODS</a:t>
            </a:r>
            <a:r>
              <a:rPr lang="es-ES" sz="2000" u="sng" dirty="0" smtClean="0">
                <a:latin typeface="+mj-lt"/>
                <a:ea typeface="+mj-ea"/>
                <a:cs typeface="Calibri"/>
              </a:rPr>
              <a:t> en la </a:t>
            </a:r>
            <a:r>
              <a:rPr lang="es-ES" sz="2000" b="1" u="sng" dirty="0" smtClean="0">
                <a:solidFill>
                  <a:srgbClr val="0070C0"/>
                </a:solidFill>
                <a:latin typeface="+mj-lt"/>
                <a:ea typeface="+mj-ea"/>
                <a:cs typeface="Calibri"/>
              </a:rPr>
              <a:t>Diputación de Barcelona</a:t>
            </a:r>
          </a:p>
          <a:p>
            <a:pPr marL="1133399" lvl="1" indent="-457200" algn="just">
              <a:buFont typeface="+mj-lt"/>
              <a:buAutoNum type="alphaLcParenR"/>
            </a:pPr>
            <a:r>
              <a:rPr lang="es-ES" sz="2000" dirty="0">
                <a:latin typeface="+mj-lt"/>
                <a:ea typeface="+mj-ea"/>
                <a:cs typeface="Calibri"/>
              </a:rPr>
              <a:t>Alineamiento del PAM </a:t>
            </a:r>
            <a:r>
              <a:rPr lang="es-ES" sz="2000" dirty="0" smtClean="0">
                <a:latin typeface="+mj-lt"/>
                <a:ea typeface="+mj-ea"/>
                <a:cs typeface="Calibri"/>
              </a:rPr>
              <a:t>2016-2019 y previsión del siguiente PAM 2020-2023</a:t>
            </a:r>
            <a:endParaRPr lang="es-ES" sz="2000" dirty="0">
              <a:latin typeface="+mj-lt"/>
              <a:ea typeface="+mj-ea"/>
              <a:cs typeface="Calibri"/>
            </a:endParaRPr>
          </a:p>
          <a:p>
            <a:pPr marL="1133399" lvl="1" indent="-457200" algn="just">
              <a:buFont typeface="+mj-lt"/>
              <a:buAutoNum type="alphaLcParenR"/>
            </a:pPr>
            <a:r>
              <a:rPr lang="es-ES" sz="2000" dirty="0">
                <a:latin typeface="+mj-lt"/>
                <a:ea typeface="+mj-ea"/>
                <a:cs typeface="Calibri"/>
              </a:rPr>
              <a:t>Plan Estratégico de Relaciones </a:t>
            </a:r>
            <a:r>
              <a:rPr lang="es-ES" sz="2000" dirty="0" smtClean="0">
                <a:latin typeface="+mj-lt"/>
                <a:ea typeface="+mj-ea"/>
                <a:cs typeface="Calibri"/>
              </a:rPr>
              <a:t>Internacionales</a:t>
            </a:r>
          </a:p>
          <a:p>
            <a:pPr marL="1133399" lvl="1" indent="-457200" algn="just">
              <a:buFont typeface="+mj-lt"/>
              <a:buAutoNum type="alphaLcParenR"/>
            </a:pPr>
            <a:r>
              <a:rPr lang="es-ES" sz="2000" dirty="0" smtClean="0">
                <a:latin typeface="+mj-lt"/>
                <a:ea typeface="+mj-ea"/>
                <a:cs typeface="Calibri"/>
              </a:rPr>
              <a:t>Formación y sensibilización al personal DIBA</a:t>
            </a:r>
          </a:p>
          <a:p>
            <a:pPr marL="1133399" lvl="1" indent="-457200" algn="just">
              <a:buFont typeface="+mj-lt"/>
              <a:buAutoNum type="alphaLcParenR"/>
            </a:pPr>
            <a:r>
              <a:rPr lang="es-ES" sz="2000" dirty="0" smtClean="0">
                <a:latin typeface="+mj-lt"/>
                <a:ea typeface="+mj-ea"/>
                <a:cs typeface="Calibri"/>
              </a:rPr>
              <a:t>Asesoramiento técnico</a:t>
            </a:r>
          </a:p>
          <a:p>
            <a:pPr marL="1133399" lvl="1" indent="-457200" algn="just">
              <a:buFont typeface="+mj-lt"/>
              <a:buAutoNum type="alphaLcParenR"/>
            </a:pPr>
            <a:r>
              <a:rPr lang="es-ES" sz="2000" dirty="0" smtClean="0">
                <a:latin typeface="+mj-lt"/>
                <a:ea typeface="+mj-ea"/>
                <a:cs typeface="Calibri"/>
              </a:rPr>
              <a:t>Comunicación: campaña de comunicación interna</a:t>
            </a:r>
            <a:endParaRPr lang="es-ES" sz="2000" dirty="0">
              <a:latin typeface="+mj-lt"/>
              <a:ea typeface="+mj-ea"/>
              <a:cs typeface="Calibri"/>
            </a:endParaRPr>
          </a:p>
          <a:p>
            <a:pPr marL="1133399" lvl="1" indent="-457200" algn="just">
              <a:buFont typeface="+mj-lt"/>
              <a:buAutoNum type="alphaLcParenR"/>
            </a:pPr>
            <a:endParaRPr lang="es-ES" sz="1200" b="1" spc="-15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10" name="Picture 3" descr="D:\UserData\cabreragc\Desktop\Capt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3" y="5314637"/>
            <a:ext cx="9073008" cy="14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0079" y="4483640"/>
            <a:ext cx="6502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i="1" dirty="0">
                <a:solidFill>
                  <a:srgbClr val="0070C0"/>
                </a:solidFill>
                <a:cs typeface="Calibri"/>
              </a:rPr>
              <a:t>SÍ, ME </a:t>
            </a:r>
          </a:p>
          <a:p>
            <a:r>
              <a:rPr lang="es-ES" sz="2400" b="1" i="1" dirty="0">
                <a:solidFill>
                  <a:srgbClr val="0070C0"/>
                </a:solidFill>
                <a:cs typeface="Calibri"/>
              </a:rPr>
              <a:t>COMPROMETO!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49" y="1470918"/>
            <a:ext cx="5179318" cy="37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36005" y="-31140"/>
            <a:ext cx="13004800" cy="1076712"/>
          </a:xfr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b="1" spc="-200" dirty="0" smtClean="0">
                <a:solidFill>
                  <a:srgbClr val="79DBF9"/>
                </a:solidFill>
                <a:cs typeface="Calibri"/>
              </a:rPr>
              <a:t>		</a:t>
            </a:r>
            <a:r>
              <a:rPr lang="es-ES" sz="4000" spc="-200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Estrategia </a:t>
            </a:r>
            <a:r>
              <a:rPr lang="es-ES" sz="4000" spc="-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para la implementación</a:t>
            </a:r>
            <a:r>
              <a:rPr lang="ca-ES" sz="4000" spc="-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de los ODS</a:t>
            </a:r>
            <a:endParaRPr lang="es-ES" sz="4200" spc="-425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0" name="Contenidor de contingut 2"/>
          <p:cNvSpPr txBox="1">
            <a:spLocks/>
          </p:cNvSpPr>
          <p:nvPr/>
        </p:nvSpPr>
        <p:spPr>
          <a:xfrm>
            <a:off x="381721" y="1326902"/>
            <a:ext cx="12313368" cy="5832648"/>
          </a:xfrm>
          <a:prstGeom prst="rect">
            <a:avLst/>
          </a:prstGeom>
        </p:spPr>
        <p:txBody>
          <a:bodyPr vert="horz" lIns="135240" tIns="67620" rIns="135240" bIns="67620" rtlCol="0">
            <a:noAutofit/>
          </a:bodyPr>
          <a:lstStyle>
            <a:lvl1pPr marL="507149" indent="-50714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8823" indent="-422624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90497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66696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2895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19093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95292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1491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47690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es-ES" sz="2000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Data\cabreragc\Desktop\Capt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3458066"/>
              </p:ext>
            </p:extLst>
          </p:nvPr>
        </p:nvGraphicFramePr>
        <p:xfrm>
          <a:off x="1704939" y="2839071"/>
          <a:ext cx="10270069" cy="484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3 Rectángulo"/>
          <p:cNvSpPr/>
          <p:nvPr/>
        </p:nvSpPr>
        <p:spPr>
          <a:xfrm>
            <a:off x="919241" y="1182886"/>
            <a:ext cx="10471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u="sng" dirty="0" smtClean="0">
                <a:cs typeface="Calibri"/>
              </a:rPr>
              <a:t>2.- Apoyo </a:t>
            </a:r>
            <a:r>
              <a:rPr lang="es-ES" sz="2000" u="sng" dirty="0">
                <a:cs typeface="Calibri"/>
              </a:rPr>
              <a:t>al </a:t>
            </a:r>
            <a:r>
              <a:rPr lang="es-ES" sz="2000" b="1" u="sng" dirty="0">
                <a:solidFill>
                  <a:srgbClr val="0070C0"/>
                </a:solidFill>
                <a:cs typeface="Calibri"/>
              </a:rPr>
              <a:t>territorio</a:t>
            </a:r>
            <a:r>
              <a:rPr lang="es-ES" sz="2000" u="sng" dirty="0">
                <a:cs typeface="Calibri"/>
              </a:rPr>
              <a:t> para la localización de los ODS</a:t>
            </a:r>
          </a:p>
          <a:p>
            <a:pPr marL="1133399" lvl="1" indent="-457200">
              <a:buFont typeface="+mj-lt"/>
              <a:buAutoNum type="alphaLcParenR"/>
            </a:pPr>
            <a:r>
              <a:rPr lang="es-ES" sz="2000" dirty="0">
                <a:cs typeface="Calibri"/>
              </a:rPr>
              <a:t>Dotación de recursos -Catálogo de servicios </a:t>
            </a:r>
          </a:p>
          <a:p>
            <a:pPr marL="1133399" lvl="1" indent="-457200">
              <a:buFont typeface="+mj-lt"/>
              <a:buAutoNum type="alphaLcParenR"/>
            </a:pPr>
            <a:r>
              <a:rPr lang="es-ES" sz="2000" dirty="0">
                <a:cs typeface="Calibri"/>
              </a:rPr>
              <a:t>Sensibilización y formación a entidades locales territorio</a:t>
            </a:r>
          </a:p>
          <a:p>
            <a:pPr marL="1133399" lvl="1" indent="-457200">
              <a:buFont typeface="+mj-lt"/>
              <a:buAutoNum type="alphaLcParenR"/>
            </a:pPr>
            <a:r>
              <a:rPr lang="es-ES" sz="2000" dirty="0" smtClean="0">
                <a:cs typeface="Calibri"/>
              </a:rPr>
              <a:t>Asesoramiento técnico a municipios</a:t>
            </a:r>
            <a:endParaRPr lang="es-ES" sz="2000" dirty="0">
              <a:cs typeface="Calibri"/>
            </a:endParaRPr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204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76712"/>
          </a:xfr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b="1" spc="-200" dirty="0" smtClean="0">
                <a:solidFill>
                  <a:srgbClr val="79DBF9"/>
                </a:solidFill>
                <a:cs typeface="Calibri"/>
              </a:rPr>
              <a:t>		</a:t>
            </a:r>
            <a:r>
              <a:rPr lang="es-ES" sz="4400" spc="-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Estrategia para la implementación</a:t>
            </a:r>
            <a:r>
              <a:rPr lang="ca-ES" sz="4400" spc="-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de los ODS</a:t>
            </a:r>
            <a:endParaRPr lang="es-ES" sz="4200" spc="-425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0" name="Contenidor de contingut 2"/>
          <p:cNvSpPr txBox="1">
            <a:spLocks/>
          </p:cNvSpPr>
          <p:nvPr/>
        </p:nvSpPr>
        <p:spPr>
          <a:xfrm>
            <a:off x="258855" y="1182886"/>
            <a:ext cx="11716153" cy="2088232"/>
          </a:xfrm>
          <a:prstGeom prst="rect">
            <a:avLst/>
          </a:prstGeom>
        </p:spPr>
        <p:txBody>
          <a:bodyPr vert="horz" lIns="135240" tIns="67620" rIns="135240" bIns="67620" rtlCol="0">
            <a:noAutofit/>
          </a:bodyPr>
          <a:lstStyle>
            <a:lvl1pPr marL="507149" indent="-50714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8823" indent="-422624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90497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66696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2895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19093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95292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1491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47690" indent="-338099" algn="l" defTabSz="13523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u="sng" spc="-150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d) Comunicación externa: </a:t>
            </a:r>
          </a:p>
          <a:p>
            <a:pPr marL="0" indent="0" algn="just">
              <a:buNone/>
            </a:pPr>
            <a:r>
              <a:rPr lang="es-ES" sz="2000" dirty="0" smtClean="0">
                <a:cs typeface="Calibri"/>
              </a:rPr>
              <a:t>Destinada a difundir los valores de la Agenda 2030: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000" b="1" u="sng" dirty="0" smtClean="0">
                <a:solidFill>
                  <a:srgbClr val="0070C0"/>
                </a:solidFill>
                <a:cs typeface="Calibri"/>
                <a:hlinkClick r:id="rId3"/>
              </a:rPr>
              <a:t>www.diba.cat/ODS</a:t>
            </a:r>
            <a:r>
              <a:rPr lang="es-ES" sz="2000" b="1" dirty="0" smtClean="0">
                <a:solidFill>
                  <a:srgbClr val="79DBF9"/>
                </a:solidFill>
                <a:cs typeface="Calibri"/>
              </a:rPr>
              <a:t> </a:t>
            </a:r>
            <a:r>
              <a:rPr lang="es-ES" sz="2000" dirty="0" smtClean="0">
                <a:cs typeface="Calibri"/>
              </a:rPr>
              <a:t>y redes sociales </a:t>
            </a:r>
            <a:r>
              <a:rPr lang="es-ES" sz="2000" b="1" u="sng" dirty="0" smtClean="0">
                <a:solidFill>
                  <a:srgbClr val="0070C0"/>
                </a:solidFill>
                <a:cs typeface="Calibri"/>
              </a:rPr>
              <a:t>#</a:t>
            </a:r>
            <a:r>
              <a:rPr lang="es-ES" sz="2000" b="1" u="sng" dirty="0" err="1" smtClean="0">
                <a:solidFill>
                  <a:srgbClr val="0070C0"/>
                </a:solidFill>
                <a:cs typeface="Calibri"/>
              </a:rPr>
              <a:t>ODSdiba</a:t>
            </a:r>
            <a:r>
              <a:rPr lang="es-ES" sz="2000" dirty="0" smtClean="0">
                <a:cs typeface="Calibri"/>
              </a:rPr>
              <a:t>: web de difusión de materiales, difusión de buenas prácticas y proyectos de la Diputación y los ayuntamientos, noticias, etc.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000" dirty="0" smtClean="0">
                <a:solidFill>
                  <a:srgbClr val="0070C0"/>
                </a:solidFill>
                <a:cs typeface="Calibri"/>
              </a:rPr>
              <a:t>Materiales de difusión </a:t>
            </a:r>
            <a:r>
              <a:rPr lang="es-ES" sz="2000" dirty="0" smtClean="0">
                <a:cs typeface="Calibri"/>
              </a:rPr>
              <a:t>en diferentes idiomas: infografía, vídeos, juegos, etc. </a:t>
            </a:r>
            <a:endParaRPr lang="es-ES" sz="18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7482608"/>
            <a:ext cx="3456384" cy="3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http://www.diba.cat/documents/553295/122485165/Logo+DB%2BDO+horitzontal+positiu.jpg/87c88188-fa83-486c-aa28-d69aaf1b4825?t=14963134369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336995"/>
            <a:ext cx="1452856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Data\cabreragc\Desktop\Capt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5" y="174774"/>
            <a:ext cx="2355113" cy="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88832" y="5808028"/>
            <a:ext cx="5206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500" b="1" dirty="0" smtClean="0">
                <a:solidFill>
                  <a:srgbClr val="0070C0"/>
                </a:solidFill>
                <a:hlinkClick r:id="rId7"/>
              </a:rPr>
              <a:t>https://www.youtube.com/watch?list=PLktlOkMIU3E32BywIndRiWxW6GDs4965d&amp;v=-HCv9A7t6kc </a:t>
            </a:r>
            <a:endParaRPr lang="ca-ES" sz="1500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6" y="3487142"/>
            <a:ext cx="5631632" cy="31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706</Words>
  <Application>Microsoft Office PowerPoint</Application>
  <PresentationFormat>Personalització</PresentationFormat>
  <Paragraphs>94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2" baseType="lpstr">
      <vt:lpstr>Tema de l'Office</vt:lpstr>
      <vt:lpstr>ESTRATEGIA DE IMPLEMENTACIÓN  DE LA AGENDA 2030 DE LOS ODS de la  Diputación de Barcelona</vt:lpstr>
      <vt:lpstr>  Los ODS y el contexto urbano / territorial</vt:lpstr>
      <vt:lpstr>  Rol de los GLR en la implementación de los ODS</vt:lpstr>
      <vt:lpstr>  Localización de los ODS</vt:lpstr>
      <vt:lpstr>  La Diputación de Barcelona</vt:lpstr>
      <vt:lpstr>  El compromiso de la Diputación de Barcelona con los ODS</vt:lpstr>
      <vt:lpstr> q Estrategia para la implementación de los ODS</vt:lpstr>
      <vt:lpstr>  Estrategia para la implementación de los ODS</vt:lpstr>
      <vt:lpstr>  Estrategia para la implementación de los ODS</vt:lpstr>
      <vt:lpstr> q Estrategia para la implementación de los ODS</vt:lpstr>
      <vt:lpstr>Presentació del PowerPoint</vt:lpstr>
    </vt:vector>
  </TitlesOfParts>
  <Company>Diputació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Objectius del Desenvolupament Sostenible</dc:title>
  <dc:creator>illrmr</dc:creator>
  <cp:lastModifiedBy>odriozolaek</cp:lastModifiedBy>
  <cp:revision>383</cp:revision>
  <cp:lastPrinted>2018-03-14T16:51:07Z</cp:lastPrinted>
  <dcterms:created xsi:type="dcterms:W3CDTF">2017-05-29T09:27:10Z</dcterms:created>
  <dcterms:modified xsi:type="dcterms:W3CDTF">2019-10-23T12:40:08Z</dcterms:modified>
</cp:coreProperties>
</file>