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61" r:id="rId4"/>
    <p:sldId id="260" r:id="rId5"/>
    <p:sldId id="262" r:id="rId6"/>
    <p:sldId id="259" r:id="rId7"/>
    <p:sldId id="263" r:id="rId8"/>
    <p:sldId id="264" r:id="rId9"/>
    <p:sldId id="267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9237C3-A88F-4597-B5ED-70E93B486F5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9AFBA3A1-D55F-4113-895E-B2662E76B26C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s-ES" dirty="0" smtClean="0">
              <a:solidFill>
                <a:schemeClr val="accent1"/>
              </a:solidFill>
            </a:rPr>
            <a:t>El informe contiene la metodología empleada, una panorámica y tendencias del mercado de trabajo, las ocupaciones con mejores perspectivas de empleo y las necesidades formativas detectadas agrupadas por familia profesional.  Finalmente se recogen unas recomendaciones para la programación de la Oferta formativa</a:t>
          </a:r>
          <a:endParaRPr lang="es-ES_tradnl" dirty="0">
            <a:solidFill>
              <a:schemeClr val="accent1"/>
            </a:solidFill>
          </a:endParaRPr>
        </a:p>
      </dgm:t>
    </dgm:pt>
    <dgm:pt modelId="{D29C063A-EB71-484F-86DC-1F8451C5DCCB}" type="parTrans" cxnId="{5D0CD462-28DF-4A35-A2DD-E2079C092ECF}">
      <dgm:prSet/>
      <dgm:spPr/>
      <dgm:t>
        <a:bodyPr/>
        <a:lstStyle/>
        <a:p>
          <a:endParaRPr lang="es-ES_tradnl"/>
        </a:p>
      </dgm:t>
    </dgm:pt>
    <dgm:pt modelId="{676633EA-192F-42F5-93EB-7C5CA4A5DB20}" type="sibTrans" cxnId="{5D0CD462-28DF-4A35-A2DD-E2079C092ECF}">
      <dgm:prSet/>
      <dgm:spPr/>
      <dgm:t>
        <a:bodyPr/>
        <a:lstStyle/>
        <a:p>
          <a:endParaRPr lang="es-ES_tradnl"/>
        </a:p>
      </dgm:t>
    </dgm:pt>
    <dgm:pt modelId="{943FDC0D-A3FB-4C96-A5F3-51573CBCFFF5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s-ES" dirty="0" smtClean="0">
              <a:solidFill>
                <a:schemeClr val="accent1"/>
              </a:solidFill>
            </a:rPr>
            <a:t>Fichas de las </a:t>
          </a:r>
          <a:r>
            <a:rPr lang="es-ES" b="1" dirty="0" smtClean="0">
              <a:solidFill>
                <a:schemeClr val="accent1"/>
              </a:solidFill>
            </a:rPr>
            <a:t>necesidades formativas detectadas en las ocupaciones estudiadas</a:t>
          </a:r>
          <a:r>
            <a:rPr lang="es-ES" dirty="0" smtClean="0">
              <a:solidFill>
                <a:schemeClr val="accent1"/>
              </a:solidFill>
            </a:rPr>
            <a:t>, así como su situación en el mercado de trabajo (ANEXO I)</a:t>
          </a:r>
          <a:endParaRPr lang="es-ES_tradnl" dirty="0">
            <a:solidFill>
              <a:schemeClr val="accent1"/>
            </a:solidFill>
          </a:endParaRPr>
        </a:p>
      </dgm:t>
    </dgm:pt>
    <dgm:pt modelId="{67C0A7E6-DDB6-4351-B8C4-E8FD51D3D340}" type="parTrans" cxnId="{5621FB8F-E5CC-4336-93C4-EC7579D74B4B}">
      <dgm:prSet/>
      <dgm:spPr/>
      <dgm:t>
        <a:bodyPr/>
        <a:lstStyle/>
        <a:p>
          <a:endParaRPr lang="es-ES_tradnl"/>
        </a:p>
      </dgm:t>
    </dgm:pt>
    <dgm:pt modelId="{B9A479BF-845A-4FD4-A37E-AD918FFDA905}" type="sibTrans" cxnId="{5621FB8F-E5CC-4336-93C4-EC7579D74B4B}">
      <dgm:prSet/>
      <dgm:spPr/>
      <dgm:t>
        <a:bodyPr/>
        <a:lstStyle/>
        <a:p>
          <a:endParaRPr lang="es-ES_tradnl"/>
        </a:p>
      </dgm:t>
    </dgm:pt>
    <dgm:pt modelId="{8DA2EA27-FC04-4AD9-A836-C1F059634190}">
      <dgm:prSet/>
      <dgm:spPr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 rtl="0"/>
          <a:r>
            <a:rPr lang="es-ES" dirty="0" smtClean="0">
              <a:solidFill>
                <a:schemeClr val="accent1"/>
              </a:solidFill>
            </a:rPr>
            <a:t>Las </a:t>
          </a:r>
          <a:r>
            <a:rPr lang="es-ES" b="1" dirty="0" smtClean="0">
              <a:solidFill>
                <a:schemeClr val="accent1"/>
              </a:solidFill>
            </a:rPr>
            <a:t>ocupaciones con mejor situación en los mercados de trabajo autonómico y provincial</a:t>
          </a:r>
          <a:r>
            <a:rPr lang="es-ES" dirty="0" smtClean="0">
              <a:solidFill>
                <a:schemeClr val="accent1"/>
              </a:solidFill>
            </a:rPr>
            <a:t>. (ANEXO II)</a:t>
          </a:r>
          <a:endParaRPr lang="es-ES_tradnl" dirty="0">
            <a:solidFill>
              <a:schemeClr val="accent1"/>
            </a:solidFill>
          </a:endParaRPr>
        </a:p>
      </dgm:t>
    </dgm:pt>
    <dgm:pt modelId="{CF31E03C-2C51-4045-97F4-71CFBBBA7167}" type="parTrans" cxnId="{1D439093-D7D8-4C8C-8F1C-4973B59A9230}">
      <dgm:prSet/>
      <dgm:spPr/>
      <dgm:t>
        <a:bodyPr/>
        <a:lstStyle/>
        <a:p>
          <a:endParaRPr lang="es-ES_tradnl"/>
        </a:p>
      </dgm:t>
    </dgm:pt>
    <dgm:pt modelId="{12E8E469-1EFF-4ECA-AF9D-C895596C89E7}" type="sibTrans" cxnId="{1D439093-D7D8-4C8C-8F1C-4973B59A9230}">
      <dgm:prSet/>
      <dgm:spPr/>
      <dgm:t>
        <a:bodyPr/>
        <a:lstStyle/>
        <a:p>
          <a:endParaRPr lang="es-ES_tradnl"/>
        </a:p>
      </dgm:t>
    </dgm:pt>
    <dgm:pt modelId="{256A94B5-AD28-4047-9E11-91842D8C2160}" type="pres">
      <dgm:prSet presAssocID="{089237C3-A88F-4597-B5ED-70E93B486F5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13E9164-20FD-4BD6-A6FB-C749CDFA7306}" type="pres">
      <dgm:prSet presAssocID="{9AFBA3A1-D55F-4113-895E-B2662E76B26C}" presName="linNode" presStyleCnt="0"/>
      <dgm:spPr/>
    </dgm:pt>
    <dgm:pt modelId="{0C83AB34-B4AE-4C14-A0FA-2C82B4465AAF}" type="pres">
      <dgm:prSet presAssocID="{9AFBA3A1-D55F-4113-895E-B2662E76B26C}" presName="parentText" presStyleLbl="node1" presStyleIdx="0" presStyleCnt="3" custScaleX="268198" custScaleY="139189" custLinFactNeighborX="-4791" custLinFactNeighborY="-5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040D1284-6749-4BFC-BF5E-6677BF964F2F}" type="pres">
      <dgm:prSet presAssocID="{676633EA-192F-42F5-93EB-7C5CA4A5DB20}" presName="sp" presStyleCnt="0"/>
      <dgm:spPr/>
    </dgm:pt>
    <dgm:pt modelId="{FB78A4F3-9B37-4FF5-82B2-E3752C42FDC3}" type="pres">
      <dgm:prSet presAssocID="{943FDC0D-A3FB-4C96-A5F3-51573CBCFFF5}" presName="linNode" presStyleCnt="0"/>
      <dgm:spPr/>
    </dgm:pt>
    <dgm:pt modelId="{3970C384-109D-44D3-9934-922AB0918780}" type="pres">
      <dgm:prSet presAssocID="{943FDC0D-A3FB-4C96-A5F3-51573CBCFFF5}" presName="parentText" presStyleLbl="node1" presStyleIdx="1" presStyleCnt="3" custScaleX="268214" custScaleY="41240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2D8AD09-20B0-4721-99E9-326C1DECC412}" type="pres">
      <dgm:prSet presAssocID="{B9A479BF-845A-4FD4-A37E-AD918FFDA905}" presName="sp" presStyleCnt="0"/>
      <dgm:spPr/>
    </dgm:pt>
    <dgm:pt modelId="{E4B8F8CC-FD9F-402C-8F03-ED2CC5F7B935}" type="pres">
      <dgm:prSet presAssocID="{8DA2EA27-FC04-4AD9-A836-C1F059634190}" presName="linNode" presStyleCnt="0"/>
      <dgm:spPr/>
    </dgm:pt>
    <dgm:pt modelId="{1E3CCDBD-AFC9-4597-B500-9C87CBF666AD}" type="pres">
      <dgm:prSet presAssocID="{8DA2EA27-FC04-4AD9-A836-C1F059634190}" presName="parentText" presStyleLbl="node1" presStyleIdx="2" presStyleCnt="3" custScaleX="268178" custScaleY="52502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3F0DEE9E-AA2A-47E4-893C-CFA98B90F0D8}" type="presOf" srcId="{089237C3-A88F-4597-B5ED-70E93B486F50}" destId="{256A94B5-AD28-4047-9E11-91842D8C2160}" srcOrd="0" destOrd="0" presId="urn:microsoft.com/office/officeart/2005/8/layout/vList5"/>
    <dgm:cxn modelId="{5D0CD462-28DF-4A35-A2DD-E2079C092ECF}" srcId="{089237C3-A88F-4597-B5ED-70E93B486F50}" destId="{9AFBA3A1-D55F-4113-895E-B2662E76B26C}" srcOrd="0" destOrd="0" parTransId="{D29C063A-EB71-484F-86DC-1F8451C5DCCB}" sibTransId="{676633EA-192F-42F5-93EB-7C5CA4A5DB20}"/>
    <dgm:cxn modelId="{70ACC160-E2A1-49B2-BD4C-6EFF8C0A9B08}" type="presOf" srcId="{943FDC0D-A3FB-4C96-A5F3-51573CBCFFF5}" destId="{3970C384-109D-44D3-9934-922AB0918780}" srcOrd="0" destOrd="0" presId="urn:microsoft.com/office/officeart/2005/8/layout/vList5"/>
    <dgm:cxn modelId="{97B42ACE-AF3F-42DB-B86E-49E6AD60F240}" type="presOf" srcId="{8DA2EA27-FC04-4AD9-A836-C1F059634190}" destId="{1E3CCDBD-AFC9-4597-B500-9C87CBF666AD}" srcOrd="0" destOrd="0" presId="urn:microsoft.com/office/officeart/2005/8/layout/vList5"/>
    <dgm:cxn modelId="{1D439093-D7D8-4C8C-8F1C-4973B59A9230}" srcId="{089237C3-A88F-4597-B5ED-70E93B486F50}" destId="{8DA2EA27-FC04-4AD9-A836-C1F059634190}" srcOrd="2" destOrd="0" parTransId="{CF31E03C-2C51-4045-97F4-71CFBBBA7167}" sibTransId="{12E8E469-1EFF-4ECA-AF9D-C895596C89E7}"/>
    <dgm:cxn modelId="{5621FB8F-E5CC-4336-93C4-EC7579D74B4B}" srcId="{089237C3-A88F-4597-B5ED-70E93B486F50}" destId="{943FDC0D-A3FB-4C96-A5F3-51573CBCFFF5}" srcOrd="1" destOrd="0" parTransId="{67C0A7E6-DDB6-4351-B8C4-E8FD51D3D340}" sibTransId="{B9A479BF-845A-4FD4-A37E-AD918FFDA905}"/>
    <dgm:cxn modelId="{414B2E55-61CE-40B6-80AD-15FFC9118246}" type="presOf" srcId="{9AFBA3A1-D55F-4113-895E-B2662E76B26C}" destId="{0C83AB34-B4AE-4C14-A0FA-2C82B4465AAF}" srcOrd="0" destOrd="0" presId="urn:microsoft.com/office/officeart/2005/8/layout/vList5"/>
    <dgm:cxn modelId="{F7FFD3A7-8255-486F-82F9-E3AF420387F9}" type="presParOf" srcId="{256A94B5-AD28-4047-9E11-91842D8C2160}" destId="{F13E9164-20FD-4BD6-A6FB-C749CDFA7306}" srcOrd="0" destOrd="0" presId="urn:microsoft.com/office/officeart/2005/8/layout/vList5"/>
    <dgm:cxn modelId="{7C6AE4DC-FF36-426E-8FA5-C7195608F237}" type="presParOf" srcId="{F13E9164-20FD-4BD6-A6FB-C749CDFA7306}" destId="{0C83AB34-B4AE-4C14-A0FA-2C82B4465AAF}" srcOrd="0" destOrd="0" presId="urn:microsoft.com/office/officeart/2005/8/layout/vList5"/>
    <dgm:cxn modelId="{C7AECDD7-E16A-47F6-9EB6-AAFB0EB8E423}" type="presParOf" srcId="{256A94B5-AD28-4047-9E11-91842D8C2160}" destId="{040D1284-6749-4BFC-BF5E-6677BF964F2F}" srcOrd="1" destOrd="0" presId="urn:microsoft.com/office/officeart/2005/8/layout/vList5"/>
    <dgm:cxn modelId="{48E64ADF-87F4-44BA-B7D2-612B4D445EF9}" type="presParOf" srcId="{256A94B5-AD28-4047-9E11-91842D8C2160}" destId="{FB78A4F3-9B37-4FF5-82B2-E3752C42FDC3}" srcOrd="2" destOrd="0" presId="urn:microsoft.com/office/officeart/2005/8/layout/vList5"/>
    <dgm:cxn modelId="{D5BEC5F3-0A04-411E-A5AE-09211704D890}" type="presParOf" srcId="{FB78A4F3-9B37-4FF5-82B2-E3752C42FDC3}" destId="{3970C384-109D-44D3-9934-922AB0918780}" srcOrd="0" destOrd="0" presId="urn:microsoft.com/office/officeart/2005/8/layout/vList5"/>
    <dgm:cxn modelId="{3602C14D-48F8-4DDC-B6C3-F30A9258F983}" type="presParOf" srcId="{256A94B5-AD28-4047-9E11-91842D8C2160}" destId="{22D8AD09-20B0-4721-99E9-326C1DECC412}" srcOrd="3" destOrd="0" presId="urn:microsoft.com/office/officeart/2005/8/layout/vList5"/>
    <dgm:cxn modelId="{760DDAD3-D2F8-44B9-B193-52CCD538BAD8}" type="presParOf" srcId="{256A94B5-AD28-4047-9E11-91842D8C2160}" destId="{E4B8F8CC-FD9F-402C-8F03-ED2CC5F7B935}" srcOrd="4" destOrd="0" presId="urn:microsoft.com/office/officeart/2005/8/layout/vList5"/>
    <dgm:cxn modelId="{CF9DEC19-2446-4008-A925-FA1912EC90B9}" type="presParOf" srcId="{E4B8F8CC-FD9F-402C-8F03-ED2CC5F7B935}" destId="{1E3CCDBD-AFC9-4597-B500-9C87CBF666AD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30D67-A178-4D24-BD96-97553E5F586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D0A002E1-307F-401C-81C5-79C881EFA083}">
      <dgm:prSet/>
      <dgm:spPr/>
      <dgm:t>
        <a:bodyPr/>
        <a:lstStyle/>
        <a:p>
          <a:pPr rtl="0"/>
          <a:r>
            <a:rPr lang="es-ES" b="1" dirty="0" smtClean="0"/>
            <a:t>Necesidades formativas relacionadas con las Competencias técnicas profesionales</a:t>
          </a:r>
          <a:endParaRPr lang="es-ES" dirty="0"/>
        </a:p>
      </dgm:t>
    </dgm:pt>
    <dgm:pt modelId="{06644769-98FB-4446-8400-589EC023E4D3}" type="parTrans" cxnId="{0CCC947A-6418-44FC-9C1E-62C942ABFE4B}">
      <dgm:prSet/>
      <dgm:spPr/>
      <dgm:t>
        <a:bodyPr/>
        <a:lstStyle/>
        <a:p>
          <a:endParaRPr lang="es-ES"/>
        </a:p>
      </dgm:t>
    </dgm:pt>
    <dgm:pt modelId="{CE9FF5FD-0CF2-4FCF-933A-1510B036F8C3}" type="sibTrans" cxnId="{0CCC947A-6418-44FC-9C1E-62C942ABFE4B}">
      <dgm:prSet/>
      <dgm:spPr/>
      <dgm:t>
        <a:bodyPr/>
        <a:lstStyle/>
        <a:p>
          <a:endParaRPr lang="es-ES"/>
        </a:p>
      </dgm:t>
    </dgm:pt>
    <dgm:pt modelId="{4AA69563-9B8A-4F44-9AF1-69FE12D5D9F0}">
      <dgm:prSet/>
      <dgm:spPr/>
      <dgm:t>
        <a:bodyPr/>
        <a:lstStyle/>
        <a:p>
          <a:pPr rtl="0"/>
          <a:r>
            <a:rPr lang="es-ES" b="1" dirty="0" smtClean="0"/>
            <a:t>Necesidades formativas relacionadas con competencias transversales.</a:t>
          </a:r>
          <a:endParaRPr lang="es-ES" dirty="0"/>
        </a:p>
      </dgm:t>
    </dgm:pt>
    <dgm:pt modelId="{2592E44B-604A-4DD6-A6EE-61B4814D599D}" type="parTrans" cxnId="{80F96579-4451-4769-B1C3-5933709A1CF3}">
      <dgm:prSet/>
      <dgm:spPr/>
      <dgm:t>
        <a:bodyPr/>
        <a:lstStyle/>
        <a:p>
          <a:endParaRPr lang="es-ES"/>
        </a:p>
      </dgm:t>
    </dgm:pt>
    <dgm:pt modelId="{5EA8AA7D-429A-421C-98F8-0C1A4264090B}" type="sibTrans" cxnId="{80F96579-4451-4769-B1C3-5933709A1CF3}">
      <dgm:prSet/>
      <dgm:spPr/>
      <dgm:t>
        <a:bodyPr/>
        <a:lstStyle/>
        <a:p>
          <a:endParaRPr lang="es-ES"/>
        </a:p>
      </dgm:t>
    </dgm:pt>
    <dgm:pt modelId="{AF15AF05-526E-4B52-8E4F-1E6C77FA818C}">
      <dgm:prSet/>
      <dgm:spPr/>
      <dgm:t>
        <a:bodyPr/>
        <a:lstStyle/>
        <a:p>
          <a:pPr rtl="0"/>
          <a:r>
            <a:rPr lang="es-ES" b="1" dirty="0" smtClean="0"/>
            <a:t>Información de mercado de trabajo de la ocupación</a:t>
          </a:r>
          <a:endParaRPr lang="es-ES" dirty="0"/>
        </a:p>
      </dgm:t>
    </dgm:pt>
    <dgm:pt modelId="{1334136E-8270-4861-A6BB-D56DB3CAF938}" type="parTrans" cxnId="{C5C20256-E4E3-4C85-988D-125FEBDC02CA}">
      <dgm:prSet/>
      <dgm:spPr/>
      <dgm:t>
        <a:bodyPr/>
        <a:lstStyle/>
        <a:p>
          <a:endParaRPr lang="es-ES"/>
        </a:p>
      </dgm:t>
    </dgm:pt>
    <dgm:pt modelId="{EF531587-F5E5-4ABF-826B-55738C12D337}" type="sibTrans" cxnId="{C5C20256-E4E3-4C85-988D-125FEBDC02CA}">
      <dgm:prSet/>
      <dgm:spPr/>
      <dgm:t>
        <a:bodyPr/>
        <a:lstStyle/>
        <a:p>
          <a:endParaRPr lang="es-ES"/>
        </a:p>
      </dgm:t>
    </dgm:pt>
    <dgm:pt modelId="{08B6400B-3DB2-463B-9E95-1737346C3D60}" type="pres">
      <dgm:prSet presAssocID="{00030D67-A178-4D24-BD96-97553E5F586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239D8B-B6C7-4B5D-AAAE-FAF841D70FC2}" type="pres">
      <dgm:prSet presAssocID="{D0A002E1-307F-401C-81C5-79C881EFA08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D1629B-80C9-4902-ACFF-DDCFF4FCCFD2}" type="pres">
      <dgm:prSet presAssocID="{CE9FF5FD-0CF2-4FCF-933A-1510B036F8C3}" presName="sibTrans" presStyleLbl="sibTrans2D1" presStyleIdx="0" presStyleCnt="2"/>
      <dgm:spPr/>
      <dgm:t>
        <a:bodyPr/>
        <a:lstStyle/>
        <a:p>
          <a:endParaRPr lang="es-ES"/>
        </a:p>
      </dgm:t>
    </dgm:pt>
    <dgm:pt modelId="{89DF4C84-959E-415D-BF4C-1857C5015420}" type="pres">
      <dgm:prSet presAssocID="{CE9FF5FD-0CF2-4FCF-933A-1510B036F8C3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898999B1-67BD-4965-8CFF-DF791081D293}" type="pres">
      <dgm:prSet presAssocID="{4AA69563-9B8A-4F44-9AF1-69FE12D5D9F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DF0DE7-63E4-4CA5-82F2-BC1C21CE992C}" type="pres">
      <dgm:prSet presAssocID="{5EA8AA7D-429A-421C-98F8-0C1A4264090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50A9D69E-8CFD-4A07-A2B3-DAB447A97198}" type="pres">
      <dgm:prSet presAssocID="{5EA8AA7D-429A-421C-98F8-0C1A4264090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EEC97650-3A45-4627-AE36-40FFB240F6E2}" type="pres">
      <dgm:prSet presAssocID="{AF15AF05-526E-4B52-8E4F-1E6C77FA818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373FC6-7ED6-4FD7-A39E-7D91C52F0E35}" type="presOf" srcId="{5EA8AA7D-429A-421C-98F8-0C1A4264090B}" destId="{50A9D69E-8CFD-4A07-A2B3-DAB447A97198}" srcOrd="1" destOrd="0" presId="urn:microsoft.com/office/officeart/2005/8/layout/process2"/>
    <dgm:cxn modelId="{59BBB09D-FA1D-4D74-9008-AEDA12875748}" type="presOf" srcId="{CE9FF5FD-0CF2-4FCF-933A-1510B036F8C3}" destId="{FFD1629B-80C9-4902-ACFF-DDCFF4FCCFD2}" srcOrd="0" destOrd="0" presId="urn:microsoft.com/office/officeart/2005/8/layout/process2"/>
    <dgm:cxn modelId="{C5C20256-E4E3-4C85-988D-125FEBDC02CA}" srcId="{00030D67-A178-4D24-BD96-97553E5F5868}" destId="{AF15AF05-526E-4B52-8E4F-1E6C77FA818C}" srcOrd="2" destOrd="0" parTransId="{1334136E-8270-4861-A6BB-D56DB3CAF938}" sibTransId="{EF531587-F5E5-4ABF-826B-55738C12D337}"/>
    <dgm:cxn modelId="{2E3D0874-7CB4-4802-B4B6-B22133DD3339}" type="presOf" srcId="{4AA69563-9B8A-4F44-9AF1-69FE12D5D9F0}" destId="{898999B1-67BD-4965-8CFF-DF791081D293}" srcOrd="0" destOrd="0" presId="urn:microsoft.com/office/officeart/2005/8/layout/process2"/>
    <dgm:cxn modelId="{80F96579-4451-4769-B1C3-5933709A1CF3}" srcId="{00030D67-A178-4D24-BD96-97553E5F5868}" destId="{4AA69563-9B8A-4F44-9AF1-69FE12D5D9F0}" srcOrd="1" destOrd="0" parTransId="{2592E44B-604A-4DD6-A6EE-61B4814D599D}" sibTransId="{5EA8AA7D-429A-421C-98F8-0C1A4264090B}"/>
    <dgm:cxn modelId="{02E6BA08-B9EB-48A8-BDB4-2E7DA28E33DE}" type="presOf" srcId="{CE9FF5FD-0CF2-4FCF-933A-1510B036F8C3}" destId="{89DF4C84-959E-415D-BF4C-1857C5015420}" srcOrd="1" destOrd="0" presId="urn:microsoft.com/office/officeart/2005/8/layout/process2"/>
    <dgm:cxn modelId="{7A031B8B-653C-4C19-A248-9BA5A6C24207}" type="presOf" srcId="{5EA8AA7D-429A-421C-98F8-0C1A4264090B}" destId="{60DF0DE7-63E4-4CA5-82F2-BC1C21CE992C}" srcOrd="0" destOrd="0" presId="urn:microsoft.com/office/officeart/2005/8/layout/process2"/>
    <dgm:cxn modelId="{0CCC947A-6418-44FC-9C1E-62C942ABFE4B}" srcId="{00030D67-A178-4D24-BD96-97553E5F5868}" destId="{D0A002E1-307F-401C-81C5-79C881EFA083}" srcOrd="0" destOrd="0" parTransId="{06644769-98FB-4446-8400-589EC023E4D3}" sibTransId="{CE9FF5FD-0CF2-4FCF-933A-1510B036F8C3}"/>
    <dgm:cxn modelId="{CF4E3CF8-1350-497D-80B0-9FAC8EE98F2E}" type="presOf" srcId="{AF15AF05-526E-4B52-8E4F-1E6C77FA818C}" destId="{EEC97650-3A45-4627-AE36-40FFB240F6E2}" srcOrd="0" destOrd="0" presId="urn:microsoft.com/office/officeart/2005/8/layout/process2"/>
    <dgm:cxn modelId="{BB3125F9-4969-4987-B7FF-DDB3D8DF247D}" type="presOf" srcId="{D0A002E1-307F-401C-81C5-79C881EFA083}" destId="{CF239D8B-B6C7-4B5D-AAAE-FAF841D70FC2}" srcOrd="0" destOrd="0" presId="urn:microsoft.com/office/officeart/2005/8/layout/process2"/>
    <dgm:cxn modelId="{A4E08141-8B46-449E-9565-07DD3829C7FB}" type="presOf" srcId="{00030D67-A178-4D24-BD96-97553E5F5868}" destId="{08B6400B-3DB2-463B-9E95-1737346C3D60}" srcOrd="0" destOrd="0" presId="urn:microsoft.com/office/officeart/2005/8/layout/process2"/>
    <dgm:cxn modelId="{54CC05C6-B29F-4765-8F48-F53D6C0D804C}" type="presParOf" srcId="{08B6400B-3DB2-463B-9E95-1737346C3D60}" destId="{CF239D8B-B6C7-4B5D-AAAE-FAF841D70FC2}" srcOrd="0" destOrd="0" presId="urn:microsoft.com/office/officeart/2005/8/layout/process2"/>
    <dgm:cxn modelId="{298ED604-ECD7-4ECA-8432-70EE363E26E6}" type="presParOf" srcId="{08B6400B-3DB2-463B-9E95-1737346C3D60}" destId="{FFD1629B-80C9-4902-ACFF-DDCFF4FCCFD2}" srcOrd="1" destOrd="0" presId="urn:microsoft.com/office/officeart/2005/8/layout/process2"/>
    <dgm:cxn modelId="{33617B8E-C4BF-4D04-BC22-FE3D8C47F535}" type="presParOf" srcId="{FFD1629B-80C9-4902-ACFF-DDCFF4FCCFD2}" destId="{89DF4C84-959E-415D-BF4C-1857C5015420}" srcOrd="0" destOrd="0" presId="urn:microsoft.com/office/officeart/2005/8/layout/process2"/>
    <dgm:cxn modelId="{F1309612-7DD3-402E-A8BC-6323A4865C77}" type="presParOf" srcId="{08B6400B-3DB2-463B-9E95-1737346C3D60}" destId="{898999B1-67BD-4965-8CFF-DF791081D293}" srcOrd="2" destOrd="0" presId="urn:microsoft.com/office/officeart/2005/8/layout/process2"/>
    <dgm:cxn modelId="{9764BEA7-453C-4560-937E-2C5152735FF7}" type="presParOf" srcId="{08B6400B-3DB2-463B-9E95-1737346C3D60}" destId="{60DF0DE7-63E4-4CA5-82F2-BC1C21CE992C}" srcOrd="3" destOrd="0" presId="urn:microsoft.com/office/officeart/2005/8/layout/process2"/>
    <dgm:cxn modelId="{8F3E3581-3AA8-46EC-9794-2497A8B5E1EA}" type="presParOf" srcId="{60DF0DE7-63E4-4CA5-82F2-BC1C21CE992C}" destId="{50A9D69E-8CFD-4A07-A2B3-DAB447A97198}" srcOrd="0" destOrd="0" presId="urn:microsoft.com/office/officeart/2005/8/layout/process2"/>
    <dgm:cxn modelId="{131A6C7D-D445-4A9E-B887-EEB187860474}" type="presParOf" srcId="{08B6400B-3DB2-463B-9E95-1737346C3D60}" destId="{EEC97650-3A45-4627-AE36-40FFB240F6E2}" srcOrd="4" destOrd="0" presId="urn:microsoft.com/office/officeart/2005/8/layout/process2"/>
  </dgm:cxnLst>
  <dgm:bg/>
  <dgm:whole>
    <a:ln w="38100" cap="rnd"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030D67-A178-4D24-BD96-97553E5F586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4AA69563-9B8A-4F44-9AF1-69FE12D5D9F0}">
      <dgm:prSet/>
      <dgm:spPr/>
      <dgm:t>
        <a:bodyPr/>
        <a:lstStyle/>
        <a:p>
          <a:pPr rtl="0"/>
          <a:r>
            <a:rPr lang="es-ES" b="1" dirty="0" smtClean="0"/>
            <a:t>Necesidades formativas relacionadas con competencias transversales.</a:t>
          </a:r>
          <a:endParaRPr lang="es-ES" dirty="0"/>
        </a:p>
      </dgm:t>
    </dgm:pt>
    <dgm:pt modelId="{5EA8AA7D-429A-421C-98F8-0C1A4264090B}" type="sibTrans" cxnId="{80F96579-4451-4769-B1C3-5933709A1CF3}">
      <dgm:prSet/>
      <dgm:spPr/>
      <dgm:t>
        <a:bodyPr/>
        <a:lstStyle/>
        <a:p>
          <a:endParaRPr lang="es-ES"/>
        </a:p>
      </dgm:t>
    </dgm:pt>
    <dgm:pt modelId="{2592E44B-604A-4DD6-A6EE-61B4814D599D}" type="parTrans" cxnId="{80F96579-4451-4769-B1C3-5933709A1CF3}">
      <dgm:prSet/>
      <dgm:spPr/>
      <dgm:t>
        <a:bodyPr/>
        <a:lstStyle/>
        <a:p>
          <a:endParaRPr lang="es-ES"/>
        </a:p>
      </dgm:t>
    </dgm:pt>
    <dgm:pt modelId="{D0A002E1-307F-401C-81C5-79C881EFA083}">
      <dgm:prSet/>
      <dgm:spPr/>
      <dgm:t>
        <a:bodyPr/>
        <a:lstStyle/>
        <a:p>
          <a:pPr rtl="0"/>
          <a:r>
            <a:rPr lang="es-ES" b="1" dirty="0" smtClean="0"/>
            <a:t>Necesidades formativas relacionadas con las Competencias técnicas profesionales</a:t>
          </a:r>
          <a:endParaRPr lang="es-ES" dirty="0"/>
        </a:p>
      </dgm:t>
    </dgm:pt>
    <dgm:pt modelId="{CE9FF5FD-0CF2-4FCF-933A-1510B036F8C3}" type="sibTrans" cxnId="{0CCC947A-6418-44FC-9C1E-62C942ABFE4B}">
      <dgm:prSet/>
      <dgm:spPr/>
      <dgm:t>
        <a:bodyPr/>
        <a:lstStyle/>
        <a:p>
          <a:endParaRPr lang="es-ES"/>
        </a:p>
      </dgm:t>
    </dgm:pt>
    <dgm:pt modelId="{06644769-98FB-4446-8400-589EC023E4D3}" type="parTrans" cxnId="{0CCC947A-6418-44FC-9C1E-62C942ABFE4B}">
      <dgm:prSet/>
      <dgm:spPr/>
      <dgm:t>
        <a:bodyPr/>
        <a:lstStyle/>
        <a:p>
          <a:endParaRPr lang="es-ES"/>
        </a:p>
      </dgm:t>
    </dgm:pt>
    <dgm:pt modelId="{08B6400B-3DB2-463B-9E95-1737346C3D60}" type="pres">
      <dgm:prSet presAssocID="{00030D67-A178-4D24-BD96-97553E5F586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F239D8B-B6C7-4B5D-AAAE-FAF841D70FC2}" type="pres">
      <dgm:prSet presAssocID="{D0A002E1-307F-401C-81C5-79C881EFA083}" presName="node" presStyleLbl="node1" presStyleIdx="0" presStyleCnt="2" custLinFactNeighborY="-41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D1629B-80C9-4902-ACFF-DDCFF4FCCFD2}" type="pres">
      <dgm:prSet presAssocID="{CE9FF5FD-0CF2-4FCF-933A-1510B036F8C3}" presName="sibTrans" presStyleLbl="sibTrans2D1" presStyleIdx="0" presStyleCnt="1"/>
      <dgm:spPr/>
      <dgm:t>
        <a:bodyPr/>
        <a:lstStyle/>
        <a:p>
          <a:endParaRPr lang="es-ES"/>
        </a:p>
      </dgm:t>
    </dgm:pt>
    <dgm:pt modelId="{89DF4C84-959E-415D-BF4C-1857C5015420}" type="pres">
      <dgm:prSet presAssocID="{CE9FF5FD-0CF2-4FCF-933A-1510B036F8C3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898999B1-67BD-4965-8CFF-DF791081D293}" type="pres">
      <dgm:prSet presAssocID="{4AA69563-9B8A-4F44-9AF1-69FE12D5D9F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CC947A-6418-44FC-9C1E-62C942ABFE4B}" srcId="{00030D67-A178-4D24-BD96-97553E5F5868}" destId="{D0A002E1-307F-401C-81C5-79C881EFA083}" srcOrd="0" destOrd="0" parTransId="{06644769-98FB-4446-8400-589EC023E4D3}" sibTransId="{CE9FF5FD-0CF2-4FCF-933A-1510B036F8C3}"/>
    <dgm:cxn modelId="{4092A58D-9954-4142-B21F-EDA706909756}" type="presOf" srcId="{CE9FF5FD-0CF2-4FCF-933A-1510B036F8C3}" destId="{FFD1629B-80C9-4902-ACFF-DDCFF4FCCFD2}" srcOrd="0" destOrd="0" presId="urn:microsoft.com/office/officeart/2005/8/layout/process2"/>
    <dgm:cxn modelId="{80F96579-4451-4769-B1C3-5933709A1CF3}" srcId="{00030D67-A178-4D24-BD96-97553E5F5868}" destId="{4AA69563-9B8A-4F44-9AF1-69FE12D5D9F0}" srcOrd="1" destOrd="0" parTransId="{2592E44B-604A-4DD6-A6EE-61B4814D599D}" sibTransId="{5EA8AA7D-429A-421C-98F8-0C1A4264090B}"/>
    <dgm:cxn modelId="{1D31B6A4-35E2-402A-8D5F-0746AD38644D}" type="presOf" srcId="{CE9FF5FD-0CF2-4FCF-933A-1510B036F8C3}" destId="{89DF4C84-959E-415D-BF4C-1857C5015420}" srcOrd="1" destOrd="0" presId="urn:microsoft.com/office/officeart/2005/8/layout/process2"/>
    <dgm:cxn modelId="{8756D355-B15C-4785-9396-BD2095601CB4}" type="presOf" srcId="{4AA69563-9B8A-4F44-9AF1-69FE12D5D9F0}" destId="{898999B1-67BD-4965-8CFF-DF791081D293}" srcOrd="0" destOrd="0" presId="urn:microsoft.com/office/officeart/2005/8/layout/process2"/>
    <dgm:cxn modelId="{4995281B-6E3F-4E6B-804E-32A0EFADAA0F}" type="presOf" srcId="{D0A002E1-307F-401C-81C5-79C881EFA083}" destId="{CF239D8B-B6C7-4B5D-AAAE-FAF841D70FC2}" srcOrd="0" destOrd="0" presId="urn:microsoft.com/office/officeart/2005/8/layout/process2"/>
    <dgm:cxn modelId="{FAA4C295-44E5-4AFC-AD6A-4B258C725AC7}" type="presOf" srcId="{00030D67-A178-4D24-BD96-97553E5F5868}" destId="{08B6400B-3DB2-463B-9E95-1737346C3D60}" srcOrd="0" destOrd="0" presId="urn:microsoft.com/office/officeart/2005/8/layout/process2"/>
    <dgm:cxn modelId="{6B6871C9-B8C5-4DAA-A966-ECB7D59FAD69}" type="presParOf" srcId="{08B6400B-3DB2-463B-9E95-1737346C3D60}" destId="{CF239D8B-B6C7-4B5D-AAAE-FAF841D70FC2}" srcOrd="0" destOrd="0" presId="urn:microsoft.com/office/officeart/2005/8/layout/process2"/>
    <dgm:cxn modelId="{1A1D43A8-92ED-4843-AA0F-97CA93754425}" type="presParOf" srcId="{08B6400B-3DB2-463B-9E95-1737346C3D60}" destId="{FFD1629B-80C9-4902-ACFF-DDCFF4FCCFD2}" srcOrd="1" destOrd="0" presId="urn:microsoft.com/office/officeart/2005/8/layout/process2"/>
    <dgm:cxn modelId="{D011F5B0-4B6D-482C-9106-167DFDECF50B}" type="presParOf" srcId="{FFD1629B-80C9-4902-ACFF-DDCFF4FCCFD2}" destId="{89DF4C84-959E-415D-BF4C-1857C5015420}" srcOrd="0" destOrd="0" presId="urn:microsoft.com/office/officeart/2005/8/layout/process2"/>
    <dgm:cxn modelId="{B654748B-D7A3-448B-B57C-373972204184}" type="presParOf" srcId="{08B6400B-3DB2-463B-9E95-1737346C3D60}" destId="{898999B1-67BD-4965-8CFF-DF791081D293}" srcOrd="2" destOrd="0" presId="urn:microsoft.com/office/officeart/2005/8/layout/process2"/>
  </dgm:cxnLst>
  <dgm:bg/>
  <dgm:whole>
    <a:ln w="38100" cap="rnd"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030D67-A178-4D24-BD96-97553E5F586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F15AF05-526E-4B52-8E4F-1E6C77FA818C}">
      <dgm:prSet/>
      <dgm:spPr/>
      <dgm:t>
        <a:bodyPr/>
        <a:lstStyle/>
        <a:p>
          <a:pPr rtl="0"/>
          <a:r>
            <a:rPr lang="es-ES" b="1" dirty="0" smtClean="0"/>
            <a:t>Información de mercado de trabajo de la ocupación</a:t>
          </a:r>
          <a:endParaRPr lang="es-ES" dirty="0"/>
        </a:p>
      </dgm:t>
    </dgm:pt>
    <dgm:pt modelId="{1334136E-8270-4861-A6BB-D56DB3CAF938}" type="parTrans" cxnId="{C5C20256-E4E3-4C85-988D-125FEBDC02CA}">
      <dgm:prSet/>
      <dgm:spPr/>
      <dgm:t>
        <a:bodyPr/>
        <a:lstStyle/>
        <a:p>
          <a:endParaRPr lang="es-ES"/>
        </a:p>
      </dgm:t>
    </dgm:pt>
    <dgm:pt modelId="{EF531587-F5E5-4ABF-826B-55738C12D337}" type="sibTrans" cxnId="{C5C20256-E4E3-4C85-988D-125FEBDC02CA}">
      <dgm:prSet/>
      <dgm:spPr/>
      <dgm:t>
        <a:bodyPr/>
        <a:lstStyle/>
        <a:p>
          <a:endParaRPr lang="es-ES"/>
        </a:p>
      </dgm:t>
    </dgm:pt>
    <dgm:pt modelId="{08B6400B-3DB2-463B-9E95-1737346C3D60}" type="pres">
      <dgm:prSet presAssocID="{00030D67-A178-4D24-BD96-97553E5F5868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C97650-3A45-4627-AE36-40FFB240F6E2}" type="pres">
      <dgm:prSet presAssocID="{AF15AF05-526E-4B52-8E4F-1E6C77FA818C}" presName="node" presStyleLbl="node1" presStyleIdx="0" presStyleCnt="1" custLinFactNeighborY="289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C20256-E4E3-4C85-988D-125FEBDC02CA}" srcId="{00030D67-A178-4D24-BD96-97553E5F5868}" destId="{AF15AF05-526E-4B52-8E4F-1E6C77FA818C}" srcOrd="0" destOrd="0" parTransId="{1334136E-8270-4861-A6BB-D56DB3CAF938}" sibTransId="{EF531587-F5E5-4ABF-826B-55738C12D337}"/>
    <dgm:cxn modelId="{07DBD50F-551E-4D3A-AE89-B9810A694796}" type="presOf" srcId="{00030D67-A178-4D24-BD96-97553E5F5868}" destId="{08B6400B-3DB2-463B-9E95-1737346C3D60}" srcOrd="0" destOrd="0" presId="urn:microsoft.com/office/officeart/2005/8/layout/process2"/>
    <dgm:cxn modelId="{4FFD103E-3CEE-4F57-AB58-8C3427D329C2}" type="presOf" srcId="{AF15AF05-526E-4B52-8E4F-1E6C77FA818C}" destId="{EEC97650-3A45-4627-AE36-40FFB240F6E2}" srcOrd="0" destOrd="0" presId="urn:microsoft.com/office/officeart/2005/8/layout/process2"/>
    <dgm:cxn modelId="{B2460688-B26D-4A30-A3DE-F243F918CA81}" type="presParOf" srcId="{08B6400B-3DB2-463B-9E95-1737346C3D60}" destId="{EEC97650-3A45-4627-AE36-40FFB240F6E2}" srcOrd="0" destOrd="0" presId="urn:microsoft.com/office/officeart/2005/8/layout/process2"/>
  </dgm:cxnLst>
  <dgm:bg/>
  <dgm:whole>
    <a:ln w="38100" cap="rnd"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3AB34-B4AE-4C14-A0FA-2C82B4465AAF}">
      <dsp:nvSpPr>
        <dsp:cNvPr id="0" name=""/>
        <dsp:cNvSpPr/>
      </dsp:nvSpPr>
      <dsp:spPr>
        <a:xfrm>
          <a:off x="4" y="8"/>
          <a:ext cx="4475095" cy="27228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/>
              </a:solidFill>
            </a:rPr>
            <a:t>El informe contiene la metodología empleada, una panorámica y tendencias del mercado de trabajo, las ocupaciones con mejores perspectivas de empleo y las necesidades formativas detectadas agrupadas por familia profesional.  Finalmente se recogen unas recomendaciones para la programación de la Oferta formativa</a:t>
          </a:r>
          <a:endParaRPr lang="es-ES_tradnl" sz="1400" kern="1200" dirty="0">
            <a:solidFill>
              <a:schemeClr val="accent1"/>
            </a:solidFill>
          </a:endParaRPr>
        </a:p>
      </dsp:txBody>
      <dsp:txXfrm>
        <a:off x="132924" y="132928"/>
        <a:ext cx="4209255" cy="2457031"/>
      </dsp:txXfrm>
    </dsp:sp>
    <dsp:sp modelId="{3970C384-109D-44D3-9934-922AB0918780}">
      <dsp:nvSpPr>
        <dsp:cNvPr id="0" name=""/>
        <dsp:cNvSpPr/>
      </dsp:nvSpPr>
      <dsp:spPr>
        <a:xfrm>
          <a:off x="79945" y="2820789"/>
          <a:ext cx="4484116" cy="8067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accent1"/>
              </a:solidFill>
            </a:rPr>
            <a:t>Fichas de las </a:t>
          </a:r>
          <a:r>
            <a:rPr lang="es-ES" sz="1400" b="1" kern="1200" dirty="0" smtClean="0">
              <a:solidFill>
                <a:schemeClr val="accent1"/>
              </a:solidFill>
            </a:rPr>
            <a:t>necesidades formativas detectadas en las ocupaciones estudiadas</a:t>
          </a:r>
          <a:r>
            <a:rPr lang="es-ES" sz="1400" kern="1200" dirty="0" smtClean="0">
              <a:solidFill>
                <a:schemeClr val="accent1"/>
              </a:solidFill>
            </a:rPr>
            <a:t>, así como su situación en el mercado de trabajo (ANEXO I)</a:t>
          </a:r>
          <a:endParaRPr lang="es-ES_tradnl" sz="1400" kern="1200" dirty="0">
            <a:solidFill>
              <a:schemeClr val="accent1"/>
            </a:solidFill>
          </a:endParaRPr>
        </a:p>
      </dsp:txBody>
      <dsp:txXfrm>
        <a:off x="119327" y="2860171"/>
        <a:ext cx="4405352" cy="727989"/>
      </dsp:txXfrm>
    </dsp:sp>
    <dsp:sp modelId="{1E3CCDBD-AFC9-4597-B500-9C87CBF666AD}">
      <dsp:nvSpPr>
        <dsp:cNvPr id="0" name=""/>
        <dsp:cNvSpPr/>
      </dsp:nvSpPr>
      <dsp:spPr>
        <a:xfrm>
          <a:off x="79945" y="3725355"/>
          <a:ext cx="4483514" cy="10270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solidFill>
                <a:schemeClr val="accent1"/>
              </a:solidFill>
            </a:rPr>
            <a:t>Las </a:t>
          </a:r>
          <a:r>
            <a:rPr lang="es-ES" sz="1300" b="1" kern="1200" dirty="0" smtClean="0">
              <a:solidFill>
                <a:schemeClr val="accent1"/>
              </a:solidFill>
            </a:rPr>
            <a:t>ocupaciones con mejor situación en los mercados de trabajo autonómico y provincial</a:t>
          </a:r>
          <a:r>
            <a:rPr lang="es-ES" sz="1300" kern="1200" dirty="0" smtClean="0">
              <a:solidFill>
                <a:schemeClr val="accent1"/>
              </a:solidFill>
            </a:rPr>
            <a:t>. (ANEXO II)</a:t>
          </a:r>
          <a:endParaRPr lang="es-ES_tradnl" sz="1300" kern="1200" dirty="0">
            <a:solidFill>
              <a:schemeClr val="accent1"/>
            </a:solidFill>
          </a:endParaRPr>
        </a:p>
      </dsp:txBody>
      <dsp:txXfrm>
        <a:off x="130082" y="3775492"/>
        <a:ext cx="4383240" cy="926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39D8B-B6C7-4B5D-AAAE-FAF841D70FC2}">
      <dsp:nvSpPr>
        <dsp:cNvPr id="0" name=""/>
        <dsp:cNvSpPr/>
      </dsp:nvSpPr>
      <dsp:spPr>
        <a:xfrm>
          <a:off x="0" y="0"/>
          <a:ext cx="1512168" cy="124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Necesidades formativas relacionadas con las Competencias técnicas profesionales</a:t>
          </a:r>
          <a:endParaRPr lang="es-ES" sz="1200" kern="1200" dirty="0"/>
        </a:p>
      </dsp:txBody>
      <dsp:txXfrm>
        <a:off x="36381" y="36381"/>
        <a:ext cx="1439406" cy="1169376"/>
      </dsp:txXfrm>
    </dsp:sp>
    <dsp:sp modelId="{FFD1629B-80C9-4902-ACFF-DDCFF4FCCFD2}">
      <dsp:nvSpPr>
        <dsp:cNvPr id="0" name=""/>
        <dsp:cNvSpPr/>
      </dsp:nvSpPr>
      <dsp:spPr>
        <a:xfrm rot="5400000">
          <a:off x="523183" y="1273191"/>
          <a:ext cx="465801" cy="55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-5400000">
        <a:off x="588395" y="1319771"/>
        <a:ext cx="335378" cy="326061"/>
      </dsp:txXfrm>
    </dsp:sp>
    <dsp:sp modelId="{898999B1-67BD-4965-8CFF-DF791081D293}">
      <dsp:nvSpPr>
        <dsp:cNvPr id="0" name=""/>
        <dsp:cNvSpPr/>
      </dsp:nvSpPr>
      <dsp:spPr>
        <a:xfrm>
          <a:off x="0" y="1863207"/>
          <a:ext cx="1512168" cy="124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Necesidades formativas relacionadas con competencias transversales.</a:t>
          </a:r>
          <a:endParaRPr lang="es-ES" sz="1200" kern="1200" dirty="0"/>
        </a:p>
      </dsp:txBody>
      <dsp:txXfrm>
        <a:off x="36381" y="1899588"/>
        <a:ext cx="1439406" cy="1169376"/>
      </dsp:txXfrm>
    </dsp:sp>
    <dsp:sp modelId="{60DF0DE7-63E4-4CA5-82F2-BC1C21CE992C}">
      <dsp:nvSpPr>
        <dsp:cNvPr id="0" name=""/>
        <dsp:cNvSpPr/>
      </dsp:nvSpPr>
      <dsp:spPr>
        <a:xfrm rot="5400000">
          <a:off x="523183" y="3136398"/>
          <a:ext cx="465801" cy="5589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 rot="-5400000">
        <a:off x="588395" y="3182978"/>
        <a:ext cx="335378" cy="326061"/>
      </dsp:txXfrm>
    </dsp:sp>
    <dsp:sp modelId="{EEC97650-3A45-4627-AE36-40FFB240F6E2}">
      <dsp:nvSpPr>
        <dsp:cNvPr id="0" name=""/>
        <dsp:cNvSpPr/>
      </dsp:nvSpPr>
      <dsp:spPr>
        <a:xfrm>
          <a:off x="0" y="3726413"/>
          <a:ext cx="1512168" cy="12421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Información de mercado de trabajo de la ocupación</a:t>
          </a:r>
          <a:endParaRPr lang="es-ES" sz="1200" kern="1200" dirty="0"/>
        </a:p>
      </dsp:txBody>
      <dsp:txXfrm>
        <a:off x="36381" y="3762794"/>
        <a:ext cx="1439406" cy="1169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39D8B-B6C7-4B5D-AAAE-FAF841D70FC2}">
      <dsp:nvSpPr>
        <dsp:cNvPr id="0" name=""/>
        <dsp:cNvSpPr/>
      </dsp:nvSpPr>
      <dsp:spPr>
        <a:xfrm>
          <a:off x="0" y="0"/>
          <a:ext cx="1512168" cy="1986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Necesidades formativas relacionadas con las Competencias técnicas profesionales</a:t>
          </a:r>
          <a:endParaRPr lang="es-ES" sz="1700" kern="1200" dirty="0"/>
        </a:p>
      </dsp:txBody>
      <dsp:txXfrm>
        <a:off x="44290" y="44290"/>
        <a:ext cx="1423588" cy="1898355"/>
      </dsp:txXfrm>
    </dsp:sp>
    <dsp:sp modelId="{FFD1629B-80C9-4902-ACFF-DDCFF4FCCFD2}">
      <dsp:nvSpPr>
        <dsp:cNvPr id="0" name=""/>
        <dsp:cNvSpPr/>
      </dsp:nvSpPr>
      <dsp:spPr>
        <a:xfrm rot="5400000">
          <a:off x="383306" y="2036912"/>
          <a:ext cx="745555" cy="8941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-5400000">
        <a:off x="487847" y="2111195"/>
        <a:ext cx="536473" cy="521889"/>
      </dsp:txXfrm>
    </dsp:sp>
    <dsp:sp modelId="{898999B1-67BD-4965-8CFF-DF791081D293}">
      <dsp:nvSpPr>
        <dsp:cNvPr id="0" name=""/>
        <dsp:cNvSpPr/>
      </dsp:nvSpPr>
      <dsp:spPr>
        <a:xfrm>
          <a:off x="0" y="2981009"/>
          <a:ext cx="1512168" cy="19869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Necesidades formativas relacionadas con competencias transversales.</a:t>
          </a:r>
          <a:endParaRPr lang="es-ES" sz="1700" kern="1200" dirty="0"/>
        </a:p>
      </dsp:txBody>
      <dsp:txXfrm>
        <a:off x="44290" y="3025299"/>
        <a:ext cx="1423588" cy="189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97650-3A45-4627-AE36-40FFB240F6E2}">
      <dsp:nvSpPr>
        <dsp:cNvPr id="0" name=""/>
        <dsp:cNvSpPr/>
      </dsp:nvSpPr>
      <dsp:spPr>
        <a:xfrm>
          <a:off x="0" y="4852"/>
          <a:ext cx="1512168" cy="49636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b="1" kern="1200" dirty="0" smtClean="0"/>
            <a:t>Información de mercado de trabajo de la ocupación</a:t>
          </a:r>
          <a:endParaRPr lang="es-ES" sz="1900" kern="1200" dirty="0"/>
        </a:p>
      </dsp:txBody>
      <dsp:txXfrm>
        <a:off x="44290" y="49142"/>
        <a:ext cx="1423588" cy="48751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302BC-864B-4896-A756-9DE9F1B1B74A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AD86A-0419-4361-99D9-C4CD729334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26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BAD86A-0419-4361-99D9-C4CD72933437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10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6084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6338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4124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6"/>
          <p:cNvPicPr>
            <a:picLocks noChangeAspect="1"/>
          </p:cNvPicPr>
          <p:nvPr userDrawn="1"/>
        </p:nvPicPr>
        <p:blipFill>
          <a:blip r:embed="rId2" cstate="print"/>
          <a:srcRect t="15625" b="8333"/>
          <a:stretch>
            <a:fillRect/>
          </a:stretch>
        </p:blipFill>
        <p:spPr bwMode="auto">
          <a:xfrm>
            <a:off x="0" y="1071563"/>
            <a:ext cx="9144000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n 6"/>
          <p:cNvPicPr>
            <a:picLocks noChangeAspect="1"/>
          </p:cNvPicPr>
          <p:nvPr userDrawn="1"/>
        </p:nvPicPr>
        <p:blipFill>
          <a:blip r:embed="rId2" cstate="print"/>
          <a:srcRect b="84375"/>
          <a:stretch>
            <a:fillRect/>
          </a:stretch>
        </p:blipFill>
        <p:spPr bwMode="auto">
          <a:xfrm>
            <a:off x="0" y="0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/>
          <a:srcRect t="91667" r="16406" b="2083"/>
          <a:stretch>
            <a:fillRect/>
          </a:stretch>
        </p:blipFill>
        <p:spPr bwMode="auto">
          <a:xfrm>
            <a:off x="0" y="6286500"/>
            <a:ext cx="7643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1 Imagen" descr="logo_GOB_MINISTERIO_SEPE NUEVO.jpg"/>
          <p:cNvPicPr>
            <a:picLocks noChangeAspect="1"/>
          </p:cNvPicPr>
          <p:nvPr userDrawn="1"/>
        </p:nvPicPr>
        <p:blipFill>
          <a:blip r:embed="rId3" cstate="print"/>
          <a:srcRect b="2127"/>
          <a:stretch>
            <a:fillRect/>
          </a:stretch>
        </p:blipFill>
        <p:spPr bwMode="auto">
          <a:xfrm>
            <a:off x="7734300" y="6375400"/>
            <a:ext cx="11953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14" name="2 Marcador de texto"/>
          <p:cNvSpPr>
            <a:spLocks noGrp="1"/>
          </p:cNvSpPr>
          <p:nvPr>
            <p:ph type="body" idx="13"/>
          </p:nvPr>
        </p:nvSpPr>
        <p:spPr>
          <a:xfrm>
            <a:off x="500034" y="214290"/>
            <a:ext cx="7772400" cy="62071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 Bold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3 Marcador de fecha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D87E6-5D88-44FE-B2EF-51981C95F207}" type="datetimeFigureOut">
              <a:rPr lang="es-ES">
                <a:solidFill>
                  <a:prstClr val="black"/>
                </a:solidFill>
              </a:rPr>
              <a:pPr>
                <a:defRPr/>
              </a:pPr>
              <a:t>23/10/2019</a:t>
            </a:fld>
            <a:endParaRPr lang="es-ES">
              <a:solidFill>
                <a:prstClr val="black"/>
              </a:solidFill>
            </a:endParaRPr>
          </a:p>
        </p:txBody>
      </p:sp>
      <p:sp>
        <p:nvSpPr>
          <p:cNvPr id="10" name="4 Marcador de pie de página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BBD30-1AAB-45BF-9676-40038A797B59}" type="slidenum">
              <a:rPr lang="es-ES">
                <a:solidFill>
                  <a:prstClr val="black">
                    <a:lumMod val="75000"/>
                    <a:lumOff val="2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857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IOR U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s-ES" smtClean="0">
                <a:solidFill>
                  <a:prstClr val="white"/>
                </a:solidFill>
              </a:rPr>
              <a:t>TÍTULO DE LA PRESENTACIÓN (mayúsculas)</a:t>
            </a:r>
            <a:endParaRPr lang="es-ES" dirty="0">
              <a:solidFill>
                <a:prstClr val="white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501AA-FA06-4A6D-8594-E3A552A54167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‹Nº›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sz="quarter" idx="12" hasCustomPrompt="1"/>
          </p:nvPr>
        </p:nvSpPr>
        <p:spPr>
          <a:xfrm>
            <a:off x="179388" y="1052736"/>
            <a:ext cx="8785225" cy="1152128"/>
          </a:xfrm>
          <a:prstGeom prst="rect">
            <a:avLst/>
          </a:prstGeom>
        </p:spPr>
        <p:txBody>
          <a:bodyPr anchor="t" anchorCtr="1"/>
          <a:lstStyle>
            <a:lvl1pPr>
              <a:buFontTx/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1pPr>
            <a:lvl2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2pPr>
            <a:lvl3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3pPr>
            <a:lvl4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4pPr>
            <a:lvl5pPr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5pPr>
          </a:lstStyle>
          <a:p>
            <a:pPr lvl="0"/>
            <a:r>
              <a:rPr lang="es-ES" dirty="0" smtClean="0"/>
              <a:t>Inserte aquí un texto o cualquier otro elemento</a:t>
            </a:r>
          </a:p>
        </p:txBody>
      </p:sp>
      <p:sp>
        <p:nvSpPr>
          <p:cNvPr id="5" name="2 Marcador de contenido"/>
          <p:cNvSpPr>
            <a:spLocks noGrp="1"/>
          </p:cNvSpPr>
          <p:nvPr>
            <p:ph sz="quarter" idx="13" hasCustomPrompt="1"/>
          </p:nvPr>
        </p:nvSpPr>
        <p:spPr>
          <a:xfrm>
            <a:off x="179387" y="2420888"/>
            <a:ext cx="8785225" cy="3888432"/>
          </a:xfrm>
          <a:prstGeom prst="rect">
            <a:avLst/>
          </a:prstGeom>
        </p:spPr>
        <p:txBody>
          <a:bodyPr anchor="t" anchorCtr="1"/>
          <a:lstStyle>
            <a:lvl1pPr>
              <a:buFontTx/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1pPr>
            <a:lvl2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2pPr>
            <a:lvl3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3pPr>
            <a:lvl4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4pPr>
            <a:lvl5pPr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</a:defRPr>
            </a:lvl5pPr>
          </a:lstStyle>
          <a:p>
            <a:pPr lvl="0"/>
            <a:r>
              <a:rPr lang="es-ES" dirty="0" smtClean="0"/>
              <a:t>Inserte aquí un texto o cualquier otro elemento</a:t>
            </a:r>
          </a:p>
        </p:txBody>
      </p:sp>
      <p:sp>
        <p:nvSpPr>
          <p:cNvPr id="8" name="7 Rectángulo"/>
          <p:cNvSpPr/>
          <p:nvPr userDrawn="1"/>
        </p:nvSpPr>
        <p:spPr>
          <a:xfrm>
            <a:off x="9324528" y="0"/>
            <a:ext cx="2304256" cy="3554819"/>
          </a:xfrm>
          <a:prstGeom prst="rect">
            <a:avLst/>
          </a:prstGeom>
          <a:solidFill>
            <a:srgbClr val="002E54"/>
          </a:solidFill>
          <a:ln w="19050">
            <a:solidFill>
              <a:schemeClr val="bg1"/>
            </a:solidFill>
            <a:prstDash val="sysDash"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s-ES" sz="1500" b="1" i="1" spc="200" dirty="0" smtClean="0">
                <a:solidFill>
                  <a:srgbClr val="7AB2DC"/>
                </a:solidFill>
              </a:rPr>
              <a:t>INTERIOR</a:t>
            </a:r>
          </a:p>
          <a:p>
            <a:pPr algn="ctr"/>
            <a:r>
              <a:rPr lang="es-ES" sz="1500" b="1" i="1" spc="200" smtClean="0">
                <a:solidFill>
                  <a:srgbClr val="7AB2DC"/>
                </a:solidFill>
              </a:rPr>
              <a:t>Modalidad 2</a:t>
            </a:r>
            <a:endParaRPr lang="es-ES" sz="1500" b="1" i="1" spc="200" dirty="0" smtClean="0">
              <a:solidFill>
                <a:srgbClr val="7AB2DC"/>
              </a:solidFill>
            </a:endParaRPr>
          </a:p>
          <a:p>
            <a:pPr algn="ctr"/>
            <a:endParaRPr lang="es-ES" sz="1300" i="1" dirty="0" smtClean="0">
              <a:solidFill>
                <a:srgbClr val="7AB2DC"/>
              </a:solidFill>
            </a:endParaRPr>
          </a:p>
          <a:p>
            <a:r>
              <a:rPr lang="es-ES" sz="1300" i="1" dirty="0" smtClean="0">
                <a:solidFill>
                  <a:prstClr val="white"/>
                </a:solidFill>
              </a:rPr>
              <a:t>Para cambiar el título, desde cualquier diapositiva:</a:t>
            </a:r>
          </a:p>
          <a:p>
            <a:r>
              <a:rPr lang="es-ES" sz="1300" i="1" dirty="0" smtClean="0">
                <a:solidFill>
                  <a:prstClr val="white"/>
                </a:solidFill>
              </a:rPr>
              <a:t>   &gt; Menú Insertar</a:t>
            </a:r>
          </a:p>
          <a:p>
            <a:pPr>
              <a:buFont typeface="Wingdings"/>
              <a:buNone/>
            </a:pPr>
            <a:r>
              <a:rPr lang="es-ES" sz="1300" i="1" dirty="0" smtClean="0">
                <a:solidFill>
                  <a:prstClr val="white"/>
                </a:solidFill>
              </a:rPr>
              <a:t>   &gt; Encabezado y Pie de página</a:t>
            </a:r>
          </a:p>
          <a:p>
            <a:pPr>
              <a:buFont typeface="Wingdings"/>
              <a:buNone/>
            </a:pPr>
            <a:r>
              <a:rPr lang="es-ES" sz="1300" i="1" dirty="0" smtClean="0">
                <a:solidFill>
                  <a:prstClr val="white"/>
                </a:solidFill>
              </a:rPr>
              <a:t>   &gt; Pie de página</a:t>
            </a:r>
          </a:p>
          <a:p>
            <a:pPr>
              <a:buFont typeface="Wingdings"/>
              <a:buNone/>
            </a:pPr>
            <a:r>
              <a:rPr lang="es-ES" sz="1300" i="1" dirty="0" smtClean="0">
                <a:solidFill>
                  <a:prstClr val="white"/>
                </a:solidFill>
              </a:rPr>
              <a:t>   &gt; Aplicar a todas</a:t>
            </a:r>
          </a:p>
          <a:p>
            <a:pPr>
              <a:buFont typeface="Wingdings"/>
              <a:buNone/>
            </a:pPr>
            <a:endParaRPr lang="es-ES" sz="1300" i="1" dirty="0" smtClean="0">
              <a:solidFill>
                <a:prstClr val="white"/>
              </a:solidFill>
            </a:endParaRPr>
          </a:p>
          <a:p>
            <a:pPr>
              <a:buFont typeface="Wingdings"/>
              <a:buNone/>
            </a:pPr>
            <a:r>
              <a:rPr lang="es-ES" sz="1300" i="1" dirty="0" smtClean="0">
                <a:solidFill>
                  <a:prstClr val="white"/>
                </a:solidFill>
              </a:rPr>
              <a:t>Se cambiará automáticamente en todas las páginas de la presentación.</a:t>
            </a:r>
          </a:p>
          <a:p>
            <a:pPr>
              <a:buFont typeface="Wingdings"/>
              <a:buNone/>
            </a:pPr>
            <a:endParaRPr lang="es-ES" sz="1300" i="1" dirty="0" smtClean="0">
              <a:solidFill>
                <a:prstClr val="white"/>
              </a:solidFill>
            </a:endParaRPr>
          </a:p>
          <a:p>
            <a:pPr>
              <a:buFont typeface="Wingdings"/>
              <a:buNone/>
            </a:pPr>
            <a:r>
              <a:rPr lang="es-ES" sz="1300" i="1" dirty="0" smtClean="0">
                <a:solidFill>
                  <a:prstClr val="white"/>
                </a:solidFill>
              </a:rPr>
              <a:t>Este aviso no aparecerá al proyectar la presentación ni al imprimirla.</a:t>
            </a:r>
            <a:endParaRPr lang="es-ES" sz="13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71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45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71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2845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981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84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261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645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905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A833A-C9A4-4D7D-9E33-A00AB7FB9DE4}" type="datetimeFigureOut">
              <a:rPr lang="es-ES" smtClean="0"/>
              <a:t>23/10/2019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0415D-6798-4B80-83B6-E79CB16CA1F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622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n.org/sustainabledevelopment/es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genda2030.gob.es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1052736"/>
            <a:ext cx="6400800" cy="1752600"/>
          </a:xfrm>
        </p:spPr>
        <p:txBody>
          <a:bodyPr>
            <a:normAutofit/>
          </a:bodyPr>
          <a:lstStyle/>
          <a:p>
            <a:r>
              <a:rPr lang="es-ES" sz="4800" b="1" dirty="0" smtClean="0">
                <a:solidFill>
                  <a:srgbClr val="0070C0"/>
                </a:solidFill>
              </a:rPr>
              <a:t>LA AGENDA 2030</a:t>
            </a:r>
          </a:p>
          <a:p>
            <a:r>
              <a:rPr lang="es-ES" sz="4800" b="1" dirty="0">
                <a:solidFill>
                  <a:srgbClr val="0070C0"/>
                </a:solidFill>
              </a:rPr>
              <a:t>d</a:t>
            </a:r>
            <a:r>
              <a:rPr lang="es-ES" sz="4800" b="1" dirty="0" smtClean="0">
                <a:solidFill>
                  <a:srgbClr val="0070C0"/>
                </a:solidFill>
              </a:rPr>
              <a:t>e las Naciones Unidas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460750"/>
            <a:ext cx="9108504" cy="93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94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1342" y="2708920"/>
            <a:ext cx="9137656" cy="20313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Políticas Palanca”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dirty="0"/>
              <a:t>responsabilidad del Ministerio </a:t>
            </a:r>
            <a:r>
              <a:rPr lang="es-ES" dirty="0" smtClean="0"/>
              <a:t>de Trabajo, Migraciones y Seguridad Social:</a:t>
            </a:r>
            <a:endParaRPr lang="es-ES" dirty="0"/>
          </a:p>
          <a:p>
            <a:pPr lvl="0"/>
            <a:endParaRPr lang="es-ES" i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i="1" dirty="0"/>
              <a:t>“LA ECONOMÍA SOCIAL: ESTRATEGIA 2017-2020”:</a:t>
            </a:r>
            <a:endParaRPr lang="es-ES" sz="1600" i="1" dirty="0"/>
          </a:p>
          <a:p>
            <a:pPr lvl="1"/>
            <a:endParaRPr lang="es-ES" dirty="0"/>
          </a:p>
          <a:p>
            <a:pPr lvl="0"/>
            <a:r>
              <a:rPr lang="es-ES" dirty="0"/>
              <a:t> </a:t>
            </a:r>
            <a:endParaRPr lang="es-E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S" b="1" i="1" dirty="0"/>
              <a:t>“LUCHA CONTRA LA PRECARIEDAD Y POR LA MEJORA DE LA CALIDAD DEL EMPLEO Y LAS CONDICIONES DE TRABAJO-PLAN DIRECTOR POR UN TRABAJO DIGNO</a:t>
            </a:r>
            <a:r>
              <a:rPr lang="es-ES" b="1" i="1" dirty="0" smtClean="0"/>
              <a:t>”.</a:t>
            </a:r>
            <a:endParaRPr lang="es-ES" sz="1600" i="1" dirty="0"/>
          </a:p>
        </p:txBody>
      </p:sp>
    </p:spTree>
    <p:extLst>
      <p:ext uri="{BB962C8B-B14F-4D97-AF65-F5344CB8AC3E}">
        <p14:creationId xmlns:p14="http://schemas.microsoft.com/office/powerpoint/2010/main" val="1250349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9401961"/>
              </p:ext>
            </p:extLst>
          </p:nvPr>
        </p:nvGraphicFramePr>
        <p:xfrm>
          <a:off x="4211960" y="1340769"/>
          <a:ext cx="4644008" cy="4752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148064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799"/>
            <a:ext cx="3111289" cy="4397289"/>
          </a:xfrm>
          <a:prstGeom prst="rect">
            <a:avLst/>
          </a:prstGeom>
          <a:noFill/>
          <a:ln>
            <a:noFill/>
          </a:ln>
          <a:effectLst>
            <a:outerShdw blurRad="50800" dist="76200" dir="3000000" algn="ctr" rotWithShape="0">
              <a:schemeClr val="bg1">
                <a:lumMod val="6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A93B5DE8-2B8E-47EC-B93F-6E69AFB1F40F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251520" y="44624"/>
            <a:ext cx="83529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>
              <a:defRPr sz="2400" b="1" cap="small">
                <a:solidFill>
                  <a:prstClr val="white"/>
                </a:solidFill>
                <a:latin typeface="Helvetica" pitchFamily="34" charset="0"/>
                <a:ea typeface="+mj-ea"/>
                <a:cs typeface="+mj-cs"/>
              </a:defRPr>
            </a:lvl1pPr>
            <a:lvl2pPr algn="ctr">
              <a:defRPr sz="4400">
                <a:latin typeface="Calibri" panose="020F0502020204030204" pitchFamily="34" charset="0"/>
              </a:defRPr>
            </a:lvl2pPr>
            <a:lvl3pPr algn="ctr">
              <a:defRPr sz="4400">
                <a:latin typeface="Calibri" panose="020F0502020204030204" pitchFamily="34" charset="0"/>
              </a:defRPr>
            </a:lvl3pPr>
            <a:lvl4pPr algn="ctr">
              <a:defRPr sz="4400">
                <a:latin typeface="Calibri" panose="020F0502020204030204" pitchFamily="34" charset="0"/>
              </a:defRPr>
            </a:lvl4pPr>
            <a:lvl5pPr algn="ctr">
              <a:defRPr sz="4400">
                <a:latin typeface="Calibri" panose="020F0502020204030204" pitchFamily="34" charset="0"/>
              </a:defRPr>
            </a:lvl5pPr>
            <a:lvl6pPr marL="4572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6pPr>
            <a:lvl7pPr marL="9144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7pPr>
            <a:lvl8pPr marL="13716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8pPr>
            <a:lvl9pPr marL="1828800" algn="ctr" defTabSz="457200" fontAlgn="base">
              <a:spcBef>
                <a:spcPct val="0"/>
              </a:spcBef>
              <a:spcAft>
                <a:spcPct val="0"/>
              </a:spcAft>
              <a:defRPr sz="4400"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es-ES_tradnl" dirty="0" smtClean="0">
                <a:solidFill>
                  <a:schemeClr val="bg1"/>
                </a:solidFill>
                <a:cs typeface="Helvetica" panose="020B0604020202020204" pitchFamily="34" charset="0"/>
              </a:rPr>
              <a:t>La </a:t>
            </a:r>
            <a:r>
              <a:rPr lang="es-ES_tradnl" dirty="0">
                <a:solidFill>
                  <a:schemeClr val="bg1"/>
                </a:solidFill>
                <a:cs typeface="Helvetica" panose="020B0604020202020204" pitchFamily="34" charset="0"/>
              </a:rPr>
              <a:t>identificación de las carencias y necesidades formativas concretas de los trabajadores.</a:t>
            </a:r>
            <a:r>
              <a:rPr lang="es-ES" dirty="0">
                <a:solidFill>
                  <a:schemeClr val="bg1"/>
                </a:solidFill>
                <a:cs typeface="Helvetica" panose="020B0604020202020204" pitchFamily="34" charset="0"/>
              </a:rPr>
              <a:t/>
            </a:r>
            <a:br>
              <a:rPr lang="es-ES" dirty="0">
                <a:solidFill>
                  <a:schemeClr val="bg1"/>
                </a:solidFill>
                <a:cs typeface="Helvetica" panose="020B0604020202020204" pitchFamily="34" charset="0"/>
              </a:rPr>
            </a:br>
            <a:endParaRPr lang="es-E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501AA-FA06-4A6D-8594-E3A552A54167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12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68759"/>
            <a:ext cx="3384376" cy="4894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28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3 Marcador de texto"/>
          <p:cNvSpPr txBox="1">
            <a:spLocks/>
          </p:cNvSpPr>
          <p:nvPr/>
        </p:nvSpPr>
        <p:spPr>
          <a:xfrm>
            <a:off x="251520" y="44624"/>
            <a:ext cx="8568952" cy="766438"/>
          </a:xfrm>
          <a:prstGeom prst="rect">
            <a:avLst/>
          </a:prstGeom>
        </p:spPr>
        <p:txBody>
          <a:bodyPr anchor="t" anchorCtr="1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La identificación de las carencias y necesidades formativas concretas de los trabajadores.</a:t>
            </a:r>
            <a:r>
              <a:rPr lang="es-E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E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ES" b="1" dirty="0">
              <a:solidFill>
                <a:schemeClr val="bg1"/>
              </a:solidFill>
              <a:latin typeface="Arial Bold"/>
            </a:endParaRPr>
          </a:p>
        </p:txBody>
      </p:sp>
      <p:graphicFrame>
        <p:nvGraphicFramePr>
          <p:cNvPr id="7" name="4 Marcador de contenido"/>
          <p:cNvGraphicFramePr>
            <a:graphicFrameLocks/>
          </p:cNvGraphicFramePr>
          <p:nvPr/>
        </p:nvGraphicFramePr>
        <p:xfrm>
          <a:off x="251520" y="1196752"/>
          <a:ext cx="15121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268760"/>
            <a:ext cx="3647425" cy="48965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50800" dir="330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71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501AA-FA06-4A6D-8594-E3A552A54167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13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323528" y="44624"/>
            <a:ext cx="8568952" cy="766438"/>
          </a:xfrm>
          <a:prstGeom prst="rect">
            <a:avLst/>
          </a:prstGeom>
        </p:spPr>
        <p:txBody>
          <a:bodyPr anchor="t" anchorCtr="1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La identificación de las carencias y necesidades formativas concretas de los trabajadores.</a:t>
            </a:r>
            <a:r>
              <a:rPr lang="es-E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ES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ES" b="1" dirty="0">
              <a:solidFill>
                <a:schemeClr val="bg1"/>
              </a:solidFill>
              <a:latin typeface="Arial Bold"/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3485"/>
              </p:ext>
            </p:extLst>
          </p:nvPr>
        </p:nvGraphicFramePr>
        <p:xfrm>
          <a:off x="107504" y="1268760"/>
          <a:ext cx="15121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23566"/>
            <a:ext cx="5459930" cy="5041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850" y="4581128"/>
            <a:ext cx="5004048" cy="17556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4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501AA-FA06-4A6D-8594-E3A552A54167}" type="slidenum">
              <a:rPr lang="es-E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14</a:t>
            </a:fld>
            <a:endParaRPr lang="es-E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271273" y="116632"/>
            <a:ext cx="8568952" cy="766438"/>
          </a:xfrm>
          <a:prstGeom prst="rect">
            <a:avLst/>
          </a:prstGeom>
        </p:spPr>
        <p:txBody>
          <a:bodyPr anchor="t" anchorCtr="1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3. La identificación de las carencias y necesidades formativas concretas de los trabajadores.</a:t>
            </a:r>
            <a:r>
              <a:rPr lang="es-E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s-ES" sz="24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s-ES" sz="2200" b="1" dirty="0">
              <a:solidFill>
                <a:schemeClr val="bg1"/>
              </a:solidFill>
              <a:latin typeface="Arial Bold"/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620702"/>
              </p:ext>
            </p:extLst>
          </p:nvPr>
        </p:nvGraphicFramePr>
        <p:xfrm>
          <a:off x="107504" y="1196752"/>
          <a:ext cx="151216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2736"/>
            <a:ext cx="5876900" cy="42437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09679"/>
            <a:ext cx="5417760" cy="34848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7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68752" cy="649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70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 advTm="7585">
        <p:fade/>
      </p:transition>
    </mc:Choice>
    <mc:Fallback xmlns="">
      <p:transition spd="slow" advTm="75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83"/>
            <a:ext cx="9144000" cy="703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832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 advTm="7882">
        <p:fade/>
      </p:transition>
    </mc:Choice>
    <mc:Fallback xmlns="">
      <p:transition spd="slow" advTm="78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68752" cy="649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0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 advTm="7587">
        <p:fade/>
      </p:transition>
    </mc:Choice>
    <mc:Fallback xmlns="">
      <p:transition spd="slow" advTm="75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83"/>
            <a:ext cx="9144000" cy="703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0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 advTm="7320">
        <p:fade/>
      </p:transition>
    </mc:Choice>
    <mc:Fallback xmlns="">
      <p:transition spd="slow" advTm="73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68752" cy="649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0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 advTm="8625">
        <p:fade/>
      </p:transition>
    </mc:Choice>
    <mc:Fallback xmlns="">
      <p:transition spd="slow" advTm="86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676275"/>
            <a:ext cx="82486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964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83"/>
            <a:ext cx="9144000" cy="703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17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 advTm="7410">
        <p:fade/>
      </p:transition>
    </mc:Choice>
    <mc:Fallback xmlns="">
      <p:transition spd="slow" advTm="7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8640"/>
            <a:ext cx="6768752" cy="6495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42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 advTm="11252">
        <p:fade/>
      </p:transition>
    </mc:Choice>
    <mc:Fallback xmlns="">
      <p:transition spd="slow" advTm="112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383"/>
            <a:ext cx="9144000" cy="703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769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750" advTm="6794">
        <p:fade/>
      </p:transition>
    </mc:Choice>
    <mc:Fallback xmlns="">
      <p:transition spd="slow" advTm="67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0" y="2348880"/>
            <a:ext cx="9030189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253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E00-CDE8-490D-B771-9257A44889D5}" type="slidenum">
              <a:rPr lang="es-ES" smtClean="0"/>
              <a:t>4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53578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9073008" cy="176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2633"/>
            <a:ext cx="1721336" cy="5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398488" y="1409348"/>
            <a:ext cx="3094112" cy="3377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25 de septiembre de 2015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4" y="2777592"/>
            <a:ext cx="295275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7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662216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 smtClean="0">
                <a:hlinkClick r:id="rId2"/>
              </a:rPr>
              <a:t>https://www.un.org/sustainabledevelopment/es/</a:t>
            </a:r>
            <a:endParaRPr lang="es-E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1878"/>
            <a:ext cx="9144000" cy="5388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17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99"/>
            <a:ext cx="9052289" cy="51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99592" y="548680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hlinkClick r:id="rId3"/>
              </a:rPr>
              <a:t>https://www.agenda2030.gob.es/</a:t>
            </a:r>
            <a:endParaRPr lang="es-ES" sz="4000" dirty="0"/>
          </a:p>
        </p:txBody>
      </p:sp>
    </p:spTree>
    <p:extLst>
      <p:ext uri="{BB962C8B-B14F-4D97-AF65-F5344CB8AC3E}">
        <p14:creationId xmlns:p14="http://schemas.microsoft.com/office/powerpoint/2010/main" val="1863715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8376" y="785444"/>
            <a:ext cx="9145016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accent5">
                    <a:lumMod val="50000"/>
                  </a:schemeClr>
                </a:solidFill>
              </a:rPr>
              <a:t>TRASLACIÓN </a:t>
            </a:r>
            <a:r>
              <a:rPr lang="es-ES_tradnl" sz="2400" b="1" dirty="0" smtClean="0">
                <a:solidFill>
                  <a:schemeClr val="accent5">
                    <a:lumMod val="50000"/>
                  </a:schemeClr>
                </a:solidFill>
              </a:rPr>
              <a:t>DE LOS ODS Y LA AGENDA 2030 EN ESPAÑA: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Proceso </a:t>
            </a: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de trabajo en tres fases:</a:t>
            </a:r>
          </a:p>
          <a:p>
            <a:endParaRPr lang="es-ES_tradnl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400" b="1" i="1" dirty="0" smtClean="0">
                <a:solidFill>
                  <a:schemeClr val="accent5">
                    <a:lumMod val="50000"/>
                  </a:schemeClr>
                </a:solidFill>
              </a:rPr>
              <a:t>Etapa inicial </a:t>
            </a: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(hasta mayo 2018);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400" b="1" i="1" dirty="0" smtClean="0">
                <a:solidFill>
                  <a:schemeClr val="accent5">
                    <a:lumMod val="50000"/>
                  </a:schemeClr>
                </a:solidFill>
              </a:rPr>
              <a:t>Segunda etapa</a:t>
            </a: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: hasta aprobación del Plan de Acción (junio 2018);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400" b="1" i="1" dirty="0" smtClean="0">
                <a:solidFill>
                  <a:schemeClr val="accent5">
                    <a:lumMod val="50000"/>
                  </a:schemeClr>
                </a:solidFill>
              </a:rPr>
              <a:t>Tercera etapa</a:t>
            </a: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: Elaboración de la “</a:t>
            </a:r>
            <a:r>
              <a:rPr lang="es-ES_tradnl" sz="2400" i="1" dirty="0" smtClean="0">
                <a:solidFill>
                  <a:schemeClr val="accent5">
                    <a:lumMod val="50000"/>
                  </a:schemeClr>
                </a:solidFill>
              </a:rPr>
              <a:t>Estrategia de Desarrollo Sostenible 2020-2030</a:t>
            </a: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”.</a:t>
            </a:r>
          </a:p>
          <a:p>
            <a:pPr lvl="1"/>
            <a:endParaRPr lang="es-ES_tradnl" sz="24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La constitución del Grupo de Alto Nivel (GAN).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PNL en el Congreso de los Diputados (12 de diciembre de 2017).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b="1" dirty="0" smtClean="0">
                <a:solidFill>
                  <a:schemeClr val="accent6">
                    <a:lumMod val="50000"/>
                  </a:schemeClr>
                </a:solidFill>
              </a:rPr>
              <a:t>Distribución de tareas en </a:t>
            </a:r>
            <a:r>
              <a:rPr lang="es-ES_tradnl" sz="2400" b="1" dirty="0" smtClean="0">
                <a:solidFill>
                  <a:schemeClr val="accent6">
                    <a:lumMod val="50000"/>
                  </a:schemeClr>
                </a:solidFill>
              </a:rPr>
              <a:t>los </a:t>
            </a:r>
            <a:r>
              <a:rPr lang="es-ES_tradnl" sz="2400" b="1" dirty="0" smtClean="0">
                <a:solidFill>
                  <a:schemeClr val="accent6">
                    <a:lumMod val="50000"/>
                  </a:schemeClr>
                </a:solidFill>
              </a:rPr>
              <a:t>Ministerios-</a:t>
            </a:r>
            <a:r>
              <a:rPr lang="es-ES_tradnl" sz="2400" b="1" dirty="0" smtClean="0">
                <a:solidFill>
                  <a:schemeClr val="accent6">
                    <a:lumMod val="50000"/>
                  </a:schemeClr>
                </a:solidFill>
              </a:rPr>
              <a:t>”Cartografía”.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Aprobación del Plan de Acción por el Consejo de Ministros.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Nombramiento de la Alta Comisionada de la Agenda 2030 y de la Oficina de la Alta Comisionada.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_tradnl" sz="2400" dirty="0" smtClean="0">
                <a:solidFill>
                  <a:schemeClr val="accent5">
                    <a:lumMod val="50000"/>
                  </a:schemeClr>
                </a:solidFill>
              </a:rPr>
              <a:t>Existencia de un Embajador en Misión Especial para la Agenda 2030.</a:t>
            </a:r>
          </a:p>
        </p:txBody>
      </p:sp>
    </p:spTree>
    <p:extLst>
      <p:ext uri="{BB962C8B-B14F-4D97-AF65-F5344CB8AC3E}">
        <p14:creationId xmlns:p14="http://schemas.microsoft.com/office/powerpoint/2010/main" val="226852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61" y="1710262"/>
            <a:ext cx="2078031" cy="848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41" y="3070788"/>
            <a:ext cx="2058829" cy="852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02" y="4437112"/>
            <a:ext cx="2058790" cy="86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05726"/>
            <a:ext cx="3754558" cy="153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03569"/>
            <a:ext cx="2096839" cy="86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67407"/>
            <a:ext cx="2078031" cy="85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13" y="4712444"/>
            <a:ext cx="2095888" cy="8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14" y="404664"/>
            <a:ext cx="4442802" cy="855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23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a 7">
            <a:extLst>
              <a:ext uri="{FF2B5EF4-FFF2-40B4-BE49-F238E27FC236}">
                <a16:creationId xmlns="" xmlns:a16="http://schemas.microsoft.com/office/drawing/2014/main" id="{ABD2692C-718E-441E-B948-3BC224CAFA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920382"/>
              </p:ext>
            </p:extLst>
          </p:nvPr>
        </p:nvGraphicFramePr>
        <p:xfrm>
          <a:off x="1028938" y="2183941"/>
          <a:ext cx="7086124" cy="4028131"/>
        </p:xfrm>
        <a:graphic>
          <a:graphicData uri="http://schemas.openxmlformats.org/drawingml/2006/table">
            <a:tbl>
              <a:tblPr firstRow="1" firstCol="1" bandRow="1"/>
              <a:tblGrid>
                <a:gridCol w="7086124">
                  <a:extLst>
                    <a:ext uri="{9D8B030D-6E8A-4147-A177-3AD203B41FA5}">
                      <a16:colId xmlns="" xmlns:a16="http://schemas.microsoft.com/office/drawing/2014/main" val="2780464704"/>
                    </a:ext>
                  </a:extLst>
                </a:gridCol>
              </a:tblGrid>
              <a:tr h="344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1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UNIDAD RESPONSABLE</a:t>
                      </a:r>
                      <a:endParaRPr lang="es-ES" sz="1800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9794654"/>
                  </a:ext>
                </a:extLst>
              </a:tr>
              <a:tr h="3683207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b="1" i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Servicio Público de Empleo Estatal (SEPE)-Sistema Nacional de Garantía Juvenil (SNGJ).</a:t>
                      </a:r>
                    </a:p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es-ES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UAFSE</a:t>
                      </a:r>
                      <a:endParaRPr lang="es-ES" sz="1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  <a:defRPr/>
                      </a:pPr>
                      <a:endParaRPr lang="es-ES" sz="1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s-ES" sz="1800" b="1" i="1" u="sng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Realizaciones más importantes:</a:t>
                      </a: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ES" sz="1800" b="1" i="1" u="none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S" sz="1800" b="1" i="1" u="none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1.- </a:t>
                      </a:r>
                      <a:r>
                        <a:rPr lang="es-ES" sz="1800" b="1" i="1" u="none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Plan de Choque por el Empleo Joven 2019-2021.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s-ES" sz="1800" b="1" i="1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.- </a:t>
                      </a:r>
                      <a:r>
                        <a:rPr lang="es-ES" sz="1800" b="1" i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Medidas de mejora de la Gobernanza del SNGJ.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i="1" u="none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3.- </a:t>
                      </a:r>
                      <a:r>
                        <a:rPr lang="es-ES" sz="1800" b="1" i="1" u="none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Actuaciones en el marco de los Fondos Europeos-FSE.</a:t>
                      </a:r>
                      <a:endParaRPr lang="es-ES" sz="1800" b="1" i="1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17780" marB="1778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6293619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="" xmlns:a16="http://schemas.microsoft.com/office/drawing/2014/main" id="{890DC258-4406-423B-875D-9D904CE44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716324"/>
              </p:ext>
            </p:extLst>
          </p:nvPr>
        </p:nvGraphicFramePr>
        <p:xfrm>
          <a:off x="539552" y="404664"/>
          <a:ext cx="8064896" cy="1361656"/>
        </p:xfrm>
        <a:graphic>
          <a:graphicData uri="http://schemas.openxmlformats.org/drawingml/2006/table">
            <a:tbl>
              <a:tblPr firstRow="1" firstCol="1" bandRow="1"/>
              <a:tblGrid>
                <a:gridCol w="8064896">
                  <a:extLst>
                    <a:ext uri="{9D8B030D-6E8A-4147-A177-3AD203B41FA5}">
                      <a16:colId xmlns="" xmlns:a16="http://schemas.microsoft.com/office/drawing/2014/main" val="3894099420"/>
                    </a:ext>
                  </a:extLst>
                </a:gridCol>
              </a:tblGrid>
              <a:tr h="1361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i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Meta 8.6.De aquí a 2020, reducir considerablemente la proporción de jóvenes que no están empleados y no cursan estudios ni reciben capacitación.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17780" marB="177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F183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1273844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030B514C-DEAA-4811-A8E1-DC9A21DF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E00-CDE8-490D-B771-9257A44889D5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249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471</Words>
  <Application>Microsoft Office PowerPoint</Application>
  <PresentationFormat>Presentación en pantalla (4:3)</PresentationFormat>
  <Paragraphs>53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SPEE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sepe</dc:creator>
  <cp:lastModifiedBy>sepe</cp:lastModifiedBy>
  <cp:revision>13</cp:revision>
  <dcterms:created xsi:type="dcterms:W3CDTF">2019-10-23T04:29:05Z</dcterms:created>
  <dcterms:modified xsi:type="dcterms:W3CDTF">2019-10-23T06:39:36Z</dcterms:modified>
</cp:coreProperties>
</file>